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 id="260" r:id="rId7"/>
    <p:sldId id="262" r:id="rId8"/>
    <p:sldId id="263" r:id="rId9"/>
    <p:sldId id="264" r:id="rId10"/>
    <p:sldId id="265"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55380-475F-4E5B-817E-A6AA1707F857}" v="93" dt="2023-06-02T15:45:19.891"/>
    <p1510:client id="{47A8C942-750C-431D-85B0-9F6E9EC9E4BA}" v="266" dt="2023-06-02T16:29:51.600"/>
    <p1510:client id="{63863F94-6193-A912-E6FE-58DC655FB5C7}" v="10" dt="2023-06-02T15:21:03.339"/>
    <p1510:client id="{E166C1DC-0713-4913-B67E-9DD2F97D3B55}" v="52" dt="2023-06-02T16:36:05.140"/>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viewProps" Target="viewProps.xml" Id="rId13"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presProps" Target="presProps.xml" Id="rId12" /><Relationship Type="http://schemas.microsoft.com/office/2015/10/relationships/revisionInfo" Target="revisionInfo.xml" Id="rId17" /><Relationship Type="http://schemas.openxmlformats.org/officeDocument/2006/relationships/slide" Target="slides/slide1.xml" Id="rId2"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tableStyles" Target="tableStyles.xml" Id="rId15" /><Relationship Type="http://schemas.openxmlformats.org/officeDocument/2006/relationships/slide" Target="slides/slide9.xml" Id="rId1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theme" Target="theme/theme1.xml" Id="rId14"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E02B0A-20AB-D3B6-252A-62F66A42AB61}"/>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43AD3867-969F-99B3-4A6D-861AC8B1B5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0951C124-5399-6666-B3AE-55DB164149C9}"/>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32E97D00-CD00-103A-F5F3-8ED4BB5EF16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D023271-CD4F-786E-0464-F0FB437FE6C6}"/>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3690963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411FAE-8587-462C-9B4A-480D7F785B1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BCD11FE-B1B6-605A-DA88-4BF186930F1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0049B36-7AFA-577D-AA96-03F6841F11DB}"/>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4329F582-C959-6AC9-66B9-9D1BDE09625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B67A6FA-3A74-09AB-2119-434EB9C78139}"/>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384305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D19AA4-534B-6313-C2C1-5981F0246CD1}"/>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CDFB76D8-C18B-BF11-A43A-3CCAA8572E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A578F9F5-9E97-6590-00F3-C31E0ACFB0D3}"/>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9E296884-2B8D-964F-32FD-EBDDE7671D2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0974B53-A9D3-4DAA-822C-6906F38278D8}"/>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1022942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3569EE-5133-4E78-D7EE-5332954E478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0EC7928-5618-998D-CACB-F92F49FE4C39}"/>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1B583D7-C465-9043-342D-4C219C2F2D4C}"/>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443D059E-A08A-A2DA-CC07-D2E1A44A2FCE}"/>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6" name="Symbol zastępczy stopki 5">
            <a:extLst>
              <a:ext uri="{FF2B5EF4-FFF2-40B4-BE49-F238E27FC236}">
                <a16:creationId xmlns:a16="http://schemas.microsoft.com/office/drawing/2014/main" id="{6951494A-CF15-225F-CB18-814583EFF25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58B087B-5AE9-D2CB-2F76-34B73CAA66BE}"/>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4068644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DCC60E2-223A-740F-4972-911D6BB89771}"/>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1D03A59-249C-A382-D396-B878C0BD2B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09AB628B-FC26-7249-D3A4-C9A343287AA8}"/>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6A02FB0B-765C-6069-8400-111BD78B8F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538FDBDE-9953-8FDE-0078-0907AA74C1B7}"/>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BD248D24-82EC-0F00-5060-39C7FAF5EE7B}"/>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8" name="Symbol zastępczy stopki 7">
            <a:extLst>
              <a:ext uri="{FF2B5EF4-FFF2-40B4-BE49-F238E27FC236}">
                <a16:creationId xmlns:a16="http://schemas.microsoft.com/office/drawing/2014/main" id="{3BB694F6-CA2D-9C36-5F27-48F9D5B45153}"/>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7F270492-73F7-A842-F32F-CA07C859E755}"/>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3611741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8C4F50-4A66-AA6C-552A-60618390D060}"/>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E4F73CD0-E02C-C6FF-BC68-0D5CD5CDF3C0}"/>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4" name="Symbol zastępczy stopki 3">
            <a:extLst>
              <a:ext uri="{FF2B5EF4-FFF2-40B4-BE49-F238E27FC236}">
                <a16:creationId xmlns:a16="http://schemas.microsoft.com/office/drawing/2014/main" id="{079B1CDB-1068-5A7A-DF84-FC06E5512908}"/>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2FAA0673-BDC8-BD3D-96B8-941DFA5CF4FF}"/>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8859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DD3AD3A6-F4CC-BD8F-3C39-638CD50086D7}"/>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3" name="Symbol zastępczy stopki 2">
            <a:extLst>
              <a:ext uri="{FF2B5EF4-FFF2-40B4-BE49-F238E27FC236}">
                <a16:creationId xmlns:a16="http://schemas.microsoft.com/office/drawing/2014/main" id="{312839B5-05BF-E027-4FE2-6B20DB70D09C}"/>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FBE5E831-9BD5-1331-37EF-19F1F6E2805A}"/>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119305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CE4A9D0-37EE-705A-C3C7-406986D1B8D4}"/>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269F47F5-1627-F163-798A-1852095EF9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FD1A46CB-5F1A-478A-1E11-E43E011C8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194AEEBF-4D9E-E7E4-5E26-F4EFD680A737}"/>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6" name="Symbol zastępczy stopki 5">
            <a:extLst>
              <a:ext uri="{FF2B5EF4-FFF2-40B4-BE49-F238E27FC236}">
                <a16:creationId xmlns:a16="http://schemas.microsoft.com/office/drawing/2014/main" id="{83F90894-4797-7544-D3CF-057E12AA9B6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986F187-B4A8-F98E-0804-E2AF00B74511}"/>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3943798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B0E1F4-0C7E-1D63-8E2E-35B5ED5C8DD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3C64E675-B432-57C7-0AED-64FE02AC98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648C3E62-5996-59CA-7F13-16306D6AA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E99BBAF9-620A-FCD8-940C-7F07E15C731C}"/>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6" name="Symbol zastępczy stopki 5">
            <a:extLst>
              <a:ext uri="{FF2B5EF4-FFF2-40B4-BE49-F238E27FC236}">
                <a16:creationId xmlns:a16="http://schemas.microsoft.com/office/drawing/2014/main" id="{748E99C2-70D9-89C1-0EB6-320547BF9BD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9DA9F3D-2B6C-7BAE-9338-DAD0FF9FE3EC}"/>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359903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BC183D-1BC6-4051-4A04-39DA6918B986}"/>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F170A541-42C2-EFF9-E3EC-CC2DCC7C155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E502A01-A522-20EF-560F-58D0CA8A79AE}"/>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DBE2EA56-51A3-4B9D-8878-C9785189758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D8E4F7A-3A20-19B7-7160-94A3A50075D1}"/>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232299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E69C7E1E-8179-DECA-3467-CA3E39E2D2DA}"/>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FEE53F6-14EF-A9A0-06D9-90E51D3BBD1F}"/>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C1A5F75-9FB0-BB86-B8E9-FAD6AAAFFDEB}"/>
              </a:ext>
            </a:extLst>
          </p:cNvPr>
          <p:cNvSpPr>
            <a:spLocks noGrp="1"/>
          </p:cNvSpPr>
          <p:nvPr>
            <p:ph type="dt" sz="half" idx="10"/>
          </p:nvPr>
        </p:nvSpPr>
        <p:spPr/>
        <p:txBody>
          <a:body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84D640E8-6E08-6477-F23A-28518FFCD8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682C646-D8F2-36E3-8B87-6C34B7DE2DE4}"/>
              </a:ext>
            </a:extLst>
          </p:cNvPr>
          <p:cNvSpPr>
            <a:spLocks noGrp="1"/>
          </p:cNvSpPr>
          <p:nvPr>
            <p:ph type="sldNum" sz="quarter" idx="12"/>
          </p:nvPr>
        </p:nvSpPr>
        <p:spPr/>
        <p:txBody>
          <a:bodyPr/>
          <a:lstStyle/>
          <a:p>
            <a:fld id="{F8ADE7A9-15BC-744B-8AEF-D1BF89DC1860}" type="slidenum">
              <a:rPr lang="pl-PL" smtClean="0"/>
              <a:t>‹#›</a:t>
            </a:fld>
            <a:endParaRPr lang="pl-PL"/>
          </a:p>
        </p:txBody>
      </p:sp>
    </p:spTree>
    <p:extLst>
      <p:ext uri="{BB962C8B-B14F-4D97-AF65-F5344CB8AC3E}">
        <p14:creationId xmlns:p14="http://schemas.microsoft.com/office/powerpoint/2010/main" val="413543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02994C44-3484-D31D-D6F3-43A92FD76C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49FB3E06-BD05-7957-C349-8AAEA9E5C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D8A67CD-66A3-F2CD-D686-0BDBD11C9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AA473-F96B-4144-83A6-D8FABCE50E32}" type="datetimeFigureOut">
              <a:rPr lang="pl-PL" smtClean="0"/>
              <a:t>02.06.2023</a:t>
            </a:fld>
            <a:endParaRPr lang="pl-PL"/>
          </a:p>
        </p:txBody>
      </p:sp>
      <p:sp>
        <p:nvSpPr>
          <p:cNvPr id="5" name="Symbol zastępczy stopki 4">
            <a:extLst>
              <a:ext uri="{FF2B5EF4-FFF2-40B4-BE49-F238E27FC236}">
                <a16:creationId xmlns:a16="http://schemas.microsoft.com/office/drawing/2014/main" id="{E9B904E4-8486-1D0C-60B2-D78040EBB9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D9684EC0-300B-78B0-F831-869818F5E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ADE7A9-15BC-744B-8AEF-D1BF89DC1860}" type="slidenum">
              <a:rPr lang="pl-PL" smtClean="0"/>
              <a:t>‹#›</a:t>
            </a:fld>
            <a:endParaRPr lang="pl-PL"/>
          </a:p>
        </p:txBody>
      </p:sp>
    </p:spTree>
    <p:extLst>
      <p:ext uri="{BB962C8B-B14F-4D97-AF65-F5344CB8AC3E}">
        <p14:creationId xmlns:p14="http://schemas.microsoft.com/office/powerpoint/2010/main" val="3179603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C9F5F7-1360-80A0-1BF9-9BE9F73699E3}"/>
              </a:ext>
            </a:extLst>
          </p:cNvPr>
          <p:cNvSpPr>
            <a:spLocks noGrp="1"/>
          </p:cNvSpPr>
          <p:nvPr>
            <p:ph type="title"/>
          </p:nvPr>
        </p:nvSpPr>
        <p:spPr/>
        <p:txBody>
          <a:bodyPr>
            <a:normAutofit/>
          </a:bodyPr>
          <a:lstStyle/>
          <a:p>
            <a:endParaRPr lang="pl-PL"/>
          </a:p>
          <a:p>
            <a:endParaRPr lang="pl-PL"/>
          </a:p>
          <a:p>
            <a:endParaRPr lang="pl-PL"/>
          </a:p>
          <a:p>
            <a:endParaRPr lang="pl-PL"/>
          </a:p>
          <a:p>
            <a:endParaRPr lang="pl-PL"/>
          </a:p>
          <a:p>
            <a:endParaRPr lang="pl-PL"/>
          </a:p>
          <a:p>
            <a:endParaRPr lang="pl-PL"/>
          </a:p>
          <a:p>
            <a:endParaRPr lang="pl-PL"/>
          </a:p>
          <a:p>
            <a:endParaRPr lang="pl-PL">
              <a:solidFill>
                <a:srgbClr val="FF0000"/>
              </a:solidFill>
              <a:ea typeface="+mj-lt"/>
              <a:cs typeface="+mj-lt"/>
            </a:endParaRPr>
          </a:p>
          <a:p>
            <a:endParaRPr lang="pl-PL">
              <a:solidFill>
                <a:srgbClr val="FF0000"/>
              </a:solidFill>
              <a:ea typeface="+mj-lt"/>
              <a:cs typeface="+mj-lt"/>
            </a:endParaRPr>
          </a:p>
          <a:p>
            <a:endParaRPr lang="pl-PL">
              <a:solidFill>
                <a:srgbClr val="FF0000"/>
              </a:solidFill>
              <a:ea typeface="+mj-lt"/>
              <a:cs typeface="+mj-lt"/>
            </a:endParaRPr>
          </a:p>
          <a:p>
            <a:endParaRPr lang="pl-PL">
              <a:solidFill>
                <a:srgbClr val="FF0000"/>
              </a:solidFill>
              <a:ea typeface="+mj-lt"/>
              <a:cs typeface="+mj-lt"/>
            </a:endParaRPr>
          </a:p>
          <a:p>
            <a:endParaRPr lang="pl-PL" dirty="0">
              <a:solidFill>
                <a:srgbClr val="FF0000"/>
              </a:solidFill>
              <a:cs typeface="Calibri Light"/>
            </a:endParaRPr>
          </a:p>
          <a:p>
            <a:endParaRPr lang="pl-PL" dirty="0">
              <a:solidFill>
                <a:srgbClr val="FF0000"/>
              </a:solidFill>
              <a:cs typeface="Calibri Light"/>
            </a:endParaRPr>
          </a:p>
          <a:p>
            <a:endParaRPr lang="pl-PL"/>
          </a:p>
        </p:txBody>
      </p:sp>
      <p:sp>
        <p:nvSpPr>
          <p:cNvPr id="3" name="Symbol zastępczy zawartości 2">
            <a:extLst>
              <a:ext uri="{FF2B5EF4-FFF2-40B4-BE49-F238E27FC236}">
                <a16:creationId xmlns:a16="http://schemas.microsoft.com/office/drawing/2014/main" id="{7BA53F16-FCB1-9B61-C141-6F59CB720356}"/>
              </a:ext>
            </a:extLst>
          </p:cNvPr>
          <p:cNvSpPr>
            <a:spLocks noGrp="1"/>
          </p:cNvSpPr>
          <p:nvPr>
            <p:ph idx="1"/>
          </p:nvPr>
        </p:nvSpPr>
        <p:spPr>
          <a:xfrm>
            <a:off x="882502" y="1825625"/>
            <a:ext cx="10515600" cy="4351338"/>
          </a:xfrm>
        </p:spPr>
        <p:txBody>
          <a:bodyPr vert="horz" lIns="91440" tIns="45720" rIns="91440" bIns="45720" rtlCol="0" anchor="t">
            <a:normAutofit/>
          </a:bodyPr>
          <a:lstStyle/>
          <a:p>
            <a:endParaRPr lang="pl-PL" dirty="0">
              <a:cs typeface="Calibri" panose="020F0502020204030204"/>
            </a:endParaRPr>
          </a:p>
          <a:p>
            <a:endParaRPr lang="pl-PL"/>
          </a:p>
        </p:txBody>
      </p:sp>
      <p:pic>
        <p:nvPicPr>
          <p:cNvPr id="7" name="Obraz 7" descr="Obraz zawierający tekst, logo&#10;&#10;Opis wygenerowany automatycznie">
            <a:extLst>
              <a:ext uri="{FF2B5EF4-FFF2-40B4-BE49-F238E27FC236}">
                <a16:creationId xmlns:a16="http://schemas.microsoft.com/office/drawing/2014/main" id="{C82D6DDF-68EE-DB51-438A-0555552C5478}"/>
              </a:ext>
            </a:extLst>
          </p:cNvPr>
          <p:cNvPicPr>
            <a:picLocks noChangeAspect="1"/>
          </p:cNvPicPr>
          <p:nvPr/>
        </p:nvPicPr>
        <p:blipFill>
          <a:blip r:embed="rId2"/>
          <a:stretch>
            <a:fillRect/>
          </a:stretch>
        </p:blipFill>
        <p:spPr>
          <a:xfrm>
            <a:off x="-81493" y="-150991"/>
            <a:ext cx="12035132" cy="2362200"/>
          </a:xfrm>
          <a:prstGeom prst="rect">
            <a:avLst/>
          </a:prstGeom>
        </p:spPr>
      </p:pic>
      <p:sp>
        <p:nvSpPr>
          <p:cNvPr id="8" name="pole tekstowe 7">
            <a:extLst>
              <a:ext uri="{FF2B5EF4-FFF2-40B4-BE49-F238E27FC236}">
                <a16:creationId xmlns:a16="http://schemas.microsoft.com/office/drawing/2014/main" id="{430880D7-D37B-CF31-06FE-AD3E62AC08BD}"/>
              </a:ext>
            </a:extLst>
          </p:cNvPr>
          <p:cNvSpPr txBox="1"/>
          <p:nvPr/>
        </p:nvSpPr>
        <p:spPr>
          <a:xfrm>
            <a:off x="2555226" y="584703"/>
            <a:ext cx="6948311"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pl-PL" sz="1200" b="1">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200" b="1" dirty="0">
              <a:latin typeface="Times New Roman"/>
              <a:cs typeface="Segoe UI"/>
            </a:endParaRPr>
          </a:p>
          <a:p>
            <a:endParaRPr lang="pl-PL" sz="1400">
              <a:latin typeface="Times New Roman"/>
              <a:cs typeface="Times New Roman"/>
            </a:endParaRPr>
          </a:p>
          <a:p>
            <a:r>
              <a:rPr lang="pl-PL" sz="1200" dirty="0">
                <a:latin typeface="Times New Roman"/>
                <a:cs typeface="Segoe UI"/>
              </a:rPr>
              <a:t>Pr</a:t>
            </a:r>
            <a:r>
              <a:rPr lang="pl-PL" sz="1200" noProof="1">
                <a:latin typeface="Times New Roman"/>
                <a:cs typeface="Segoe UI"/>
              </a:rPr>
              <a:t>ojekt </a:t>
            </a:r>
            <a:r>
              <a:rPr lang="pl-PL" sz="1200" b="1" noProof="1">
                <a:latin typeface="Times New Roman"/>
                <a:cs typeface="Segoe UI"/>
              </a:rPr>
              <a:t>„Iberiada na bis” </a:t>
            </a:r>
            <a:r>
              <a:rPr lang="pl-PL" sz="1200" noProof="1">
                <a:latin typeface="Times New Roman"/>
                <a:cs typeface="Segoe UI"/>
              </a:rPr>
              <a:t>o numerze </a:t>
            </a:r>
            <a:r>
              <a:rPr lang="pl-PL" sz="1200" b="1" noProof="1">
                <a:latin typeface="Times New Roman"/>
                <a:cs typeface="Segoe UI"/>
              </a:rPr>
              <a:t>2022-1-PL01-KA121-VET-000068478 </a:t>
            </a:r>
            <a:r>
              <a:rPr lang="pl-PL" sz="1200" noProof="1">
                <a:latin typeface="Times New Roman"/>
                <a:cs typeface="Segoe UI"/>
              </a:rPr>
              <a:t>współfinansowany przez Unię Europejską</a:t>
            </a:r>
            <a:r>
              <a:rPr lang="pl-PL" sz="1200" b="1" noProof="1">
                <a:latin typeface="Times New Roman"/>
                <a:cs typeface="Segoe UI"/>
              </a:rPr>
              <a:t> </a:t>
            </a:r>
            <a:r>
              <a:rPr lang="pl-PL" sz="1200" noProof="1">
                <a:latin typeface="Times New Roman"/>
                <a:cs typeface="Segoe UI"/>
              </a:rPr>
              <a:t> realizowany w Zespole Szkół Kształcenia Ustawicznego w Rzeszowie  od 01.06.2022 do 31.08.2023. Dofinansowanie projektu z UE: 48 880,00 EUR.</a:t>
            </a:r>
            <a:r>
              <a:rPr lang="pl-PL" sz="1200" noProof="1">
                <a:latin typeface="Times New Roman"/>
                <a:cs typeface="Times New Roman"/>
              </a:rPr>
              <a:t> </a:t>
            </a:r>
          </a:p>
        </p:txBody>
      </p:sp>
    </p:spTree>
    <p:extLst>
      <p:ext uri="{BB962C8B-B14F-4D97-AF65-F5344CB8AC3E}">
        <p14:creationId xmlns:p14="http://schemas.microsoft.com/office/powerpoint/2010/main" val="1892518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a:extLst>
              <a:ext uri="{FF2B5EF4-FFF2-40B4-BE49-F238E27FC236}">
                <a16:creationId xmlns:a16="http://schemas.microsoft.com/office/drawing/2014/main" id="{8FB69B9D-2D40-7BFD-A221-75FA62F07E16}"/>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3895" r="13882" b="-1"/>
          <a:stretch/>
        </p:blipFill>
        <p:spPr>
          <a:xfrm>
            <a:off x="20" y="1"/>
            <a:ext cx="12191980" cy="6857999"/>
          </a:xfrm>
          <a:prstGeom prst="rect">
            <a:avLst/>
          </a:prstGeom>
        </p:spPr>
      </p:pic>
      <p:sp>
        <p:nvSpPr>
          <p:cNvPr id="2" name="Tytuł 1">
            <a:extLst>
              <a:ext uri="{FF2B5EF4-FFF2-40B4-BE49-F238E27FC236}">
                <a16:creationId xmlns:a16="http://schemas.microsoft.com/office/drawing/2014/main" id="{D9AEE9DA-56B3-C3DE-78D3-BB2FD78A6EFB}"/>
              </a:ext>
            </a:extLst>
          </p:cNvPr>
          <p:cNvSpPr>
            <a:spLocks noGrp="1"/>
          </p:cNvSpPr>
          <p:nvPr>
            <p:ph type="ctrTitle"/>
          </p:nvPr>
        </p:nvSpPr>
        <p:spPr>
          <a:xfrm>
            <a:off x="1524000" y="1122362"/>
            <a:ext cx="9144000" cy="2900518"/>
          </a:xfrm>
        </p:spPr>
        <p:txBody>
          <a:bodyPr>
            <a:normAutofit/>
          </a:bodyPr>
          <a:lstStyle/>
          <a:p>
            <a:r>
              <a:rPr lang="pl-PL" dirty="0">
                <a:solidFill>
                  <a:srgbClr val="FFFFFF"/>
                </a:solidFill>
                <a:cs typeface="Calibri Light"/>
              </a:rPr>
              <a:t>Hiszpania SEVILLA</a:t>
            </a:r>
          </a:p>
        </p:txBody>
      </p:sp>
      <p:sp>
        <p:nvSpPr>
          <p:cNvPr id="3" name="Podtytuł 2">
            <a:extLst>
              <a:ext uri="{FF2B5EF4-FFF2-40B4-BE49-F238E27FC236}">
                <a16:creationId xmlns:a16="http://schemas.microsoft.com/office/drawing/2014/main" id="{3EAE9C55-4B4B-3A01-ED88-FEC11C9632D9}"/>
              </a:ext>
            </a:extLst>
          </p:cNvPr>
          <p:cNvSpPr>
            <a:spLocks noGrp="1"/>
          </p:cNvSpPr>
          <p:nvPr>
            <p:ph type="subTitle" idx="1"/>
          </p:nvPr>
        </p:nvSpPr>
        <p:spPr>
          <a:xfrm>
            <a:off x="1524000" y="4159404"/>
            <a:ext cx="9144000" cy="1098395"/>
          </a:xfrm>
        </p:spPr>
        <p:txBody>
          <a:bodyPr>
            <a:normAutofit/>
          </a:bodyPr>
          <a:lstStyle/>
          <a:p>
            <a:endParaRPr lang="pl-PL">
              <a:solidFill>
                <a:srgbClr val="FFFFFF"/>
              </a:solidFill>
            </a:endParaRPr>
          </a:p>
        </p:txBody>
      </p:sp>
    </p:spTree>
    <p:extLst>
      <p:ext uri="{BB962C8B-B14F-4D97-AF65-F5344CB8AC3E}">
        <p14:creationId xmlns:p14="http://schemas.microsoft.com/office/powerpoint/2010/main" val="78691949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ole tekstowe 5">
            <a:extLst>
              <a:ext uri="{FF2B5EF4-FFF2-40B4-BE49-F238E27FC236}">
                <a16:creationId xmlns:a16="http://schemas.microsoft.com/office/drawing/2014/main" id="{8482CC2D-D1D2-3BFD-ED6F-12254334ED9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b="1" i="1" dirty="0">
                <a:latin typeface="+mj-lt"/>
                <a:ea typeface="+mj-ea"/>
                <a:cs typeface="+mj-cs"/>
              </a:rPr>
              <a:t>Las Setas </a:t>
            </a:r>
            <a:r>
              <a:rPr lang="en-US" sz="5000" b="1" i="1" noProof="1">
                <a:latin typeface="+mj-lt"/>
                <a:ea typeface="+mj-ea"/>
                <a:cs typeface="+mj-cs"/>
              </a:rPr>
              <a:t>(Grzyby) w Nocy</a:t>
            </a:r>
            <a:endParaRPr lang="en-US" sz="5000" b="1" i="1" noProof="1">
              <a:latin typeface="+mj-lt"/>
              <a:ea typeface="+mj-ea"/>
              <a:cs typeface="Calibri Light"/>
            </a:endParaRPr>
          </a:p>
          <a:p>
            <a:pPr>
              <a:lnSpc>
                <a:spcPct val="90000"/>
              </a:lnSpc>
              <a:spcBef>
                <a:spcPct val="0"/>
              </a:spcBef>
              <a:spcAft>
                <a:spcPts val="600"/>
              </a:spcAft>
            </a:pPr>
            <a:endParaRPr lang="en-US" sz="5000" b="1" i="1">
              <a:latin typeface="+mj-lt"/>
              <a:ea typeface="+mj-ea"/>
              <a:cs typeface="+mj-cs"/>
            </a:endParaRP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ole tekstowe 4">
            <a:extLst>
              <a:ext uri="{FF2B5EF4-FFF2-40B4-BE49-F238E27FC236}">
                <a16:creationId xmlns:a16="http://schemas.microsoft.com/office/drawing/2014/main" id="{8071E5FD-225C-1057-926B-D58D38BB5257}"/>
              </a:ext>
            </a:extLst>
          </p:cNvPr>
          <p:cNvSpPr txBox="1"/>
          <p:nvPr/>
        </p:nvSpPr>
        <p:spPr>
          <a:xfrm>
            <a:off x="640080" y="2872899"/>
            <a:ext cx="4243589" cy="332066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900" dirty="0"/>
              <a:t>K</a:t>
            </a:r>
            <a:r>
              <a:rPr lang="en-US" sz="1900" noProof="1"/>
              <a:t>onstrukcja ma wysokość prawie 26 metrów. Była zwycięskim projektem w konkursie zorganizowanym przez władze Sevilli, mającym na celu odnowienie placu w centrum miasta. Miejsce jest bardzo ciekawe architektonicznie, jest też wspaniałym „celem” dla fotografów – gra świateł, misterna konstrukcja sprawia, że można tak popełnić naprawdę niesamowite zdjęcia</a:t>
            </a:r>
            <a:endParaRPr lang="en-US" sz="1900" noProof="1">
              <a:cs typeface="Calibri"/>
            </a:endParaRPr>
          </a:p>
          <a:p>
            <a:pPr indent="-228600">
              <a:lnSpc>
                <a:spcPct val="90000"/>
              </a:lnSpc>
              <a:spcAft>
                <a:spcPts val="600"/>
              </a:spcAft>
              <a:buFont typeface="Arial" panose="020B0604020202020204" pitchFamily="34" charset="0"/>
              <a:buChar char="•"/>
            </a:pPr>
            <a:endParaRPr lang="en-US" sz="1900" noProof="1">
              <a:cs typeface="Calibri"/>
            </a:endParaRPr>
          </a:p>
        </p:txBody>
      </p:sp>
      <p:pic>
        <p:nvPicPr>
          <p:cNvPr id="4" name="Obraz 4">
            <a:extLst>
              <a:ext uri="{FF2B5EF4-FFF2-40B4-BE49-F238E27FC236}">
                <a16:creationId xmlns:a16="http://schemas.microsoft.com/office/drawing/2014/main" id="{AABF185F-6E72-3DEC-8605-E206AD1037B8}"/>
              </a:ext>
            </a:extLst>
          </p:cNvPr>
          <p:cNvPicPr>
            <a:picLocks noChangeAspect="1"/>
          </p:cNvPicPr>
          <p:nvPr/>
        </p:nvPicPr>
        <p:blipFill rotWithShape="1">
          <a:blip r:embed="rId2">
            <a:extLst>
              <a:ext uri="{28A0092B-C50C-407E-A947-70E740481C1C}">
                <a14:useLocalDpi xmlns:a14="http://schemas.microsoft.com/office/drawing/2010/main" val="0"/>
              </a:ext>
            </a:extLst>
          </a:blip>
          <a:srcRect l="34161" r="1944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82898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a:extLst>
              <a:ext uri="{FF2B5EF4-FFF2-40B4-BE49-F238E27FC236}">
                <a16:creationId xmlns:a16="http://schemas.microsoft.com/office/drawing/2014/main" id="{495FE636-7B8E-1A4B-5AF9-2D78650D5973}"/>
              </a:ext>
            </a:extLst>
          </p:cNvPr>
          <p:cNvPicPr>
            <a:picLocks noChangeAspect="1"/>
          </p:cNvPicPr>
          <p:nvPr/>
        </p:nvPicPr>
        <p:blipFill rotWithShape="1">
          <a:blip r:embed="rId2">
            <a:extLst>
              <a:ext uri="{28A0092B-C50C-407E-A947-70E740481C1C}">
                <a14:useLocalDpi xmlns:a14="http://schemas.microsoft.com/office/drawing/2010/main" val="0"/>
              </a:ext>
            </a:extLst>
          </a:blip>
          <a:srcRect t="14995" b="5804"/>
          <a:stretch/>
        </p:blipFill>
        <p:spPr>
          <a:xfrm>
            <a:off x="8880" y="-168339"/>
            <a:ext cx="12191980" cy="4465973"/>
          </a:xfrm>
          <a:prstGeom prst="rect">
            <a:avLst/>
          </a:prstGeom>
          <a:solidFill>
            <a:srgbClr val="000000">
              <a:shade val="95000"/>
            </a:srgbClr>
          </a:solidFill>
        </p:spPr>
      </p:pic>
      <p:sp>
        <p:nvSpPr>
          <p:cNvPr id="15" name="Rectangle: Rounded Corners 14">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ole tekstowe 6">
            <a:extLst>
              <a:ext uri="{FF2B5EF4-FFF2-40B4-BE49-F238E27FC236}">
                <a16:creationId xmlns:a16="http://schemas.microsoft.com/office/drawing/2014/main" id="{C9203466-0F20-A391-A707-B7E8C9E74917}"/>
              </a:ext>
            </a:extLst>
          </p:cNvPr>
          <p:cNvSpPr txBox="1"/>
          <p:nvPr/>
        </p:nvSpPr>
        <p:spPr>
          <a:xfrm>
            <a:off x="566928" y="4203278"/>
            <a:ext cx="8557193" cy="5360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b="1" i="1" noProof="1">
                <a:solidFill>
                  <a:schemeClr val="bg1"/>
                </a:solidFill>
                <a:latin typeface="+mj-lt"/>
                <a:ea typeface="+mj-ea"/>
                <a:cs typeface="+mj-cs"/>
              </a:rPr>
              <a:t>Las Setas” (Grzyby) w dzień</a:t>
            </a:r>
            <a:r>
              <a:rPr lang="en-US" sz="2800" b="1" i="1" dirty="0">
                <a:solidFill>
                  <a:schemeClr val="bg1"/>
                </a:solidFill>
                <a:latin typeface="+mj-lt"/>
                <a:ea typeface="+mj-ea"/>
                <a:cs typeface="+mj-cs"/>
              </a:rPr>
              <a:t> </a:t>
            </a:r>
            <a:endParaRPr lang="en-US" sz="2800" b="1" i="1">
              <a:solidFill>
                <a:schemeClr val="bg1"/>
              </a:solidFill>
              <a:latin typeface="+mj-lt"/>
              <a:ea typeface="+mj-ea"/>
              <a:cs typeface="+mj-cs"/>
            </a:endParaRPr>
          </a:p>
        </p:txBody>
      </p:sp>
      <p:sp>
        <p:nvSpPr>
          <p:cNvPr id="8" name="pole tekstowe 7">
            <a:extLst>
              <a:ext uri="{FF2B5EF4-FFF2-40B4-BE49-F238E27FC236}">
                <a16:creationId xmlns:a16="http://schemas.microsoft.com/office/drawing/2014/main" id="{DF607BE2-65D3-2F13-7ED0-91C3C38EA982}"/>
              </a:ext>
            </a:extLst>
          </p:cNvPr>
          <p:cNvSpPr txBox="1"/>
          <p:nvPr/>
        </p:nvSpPr>
        <p:spPr>
          <a:xfrm>
            <a:off x="566928" y="4956314"/>
            <a:ext cx="11058144" cy="130641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noProof="1"/>
              <a:t>Budowa rozpoczęła się w 2005 roku i z powodu wielu trudności przeciągnęła się aż do roku 2010. Ze względu na swój kształt grzyba, konstrukcja zyskała swoją potoczną nazwę Setas de Encarnación, czyli Grzyby z Placu Encarnación (Encarnación jest nazwą placu, stąd cała nazwa). Pod wielkimi kapeluszami rozlokowały się liczne sklepy, bary, miejsce do wystawiania widowisk, a także muzeum archeologiczne.</a:t>
            </a:r>
          </a:p>
        </p:txBody>
      </p:sp>
      <p:sp>
        <p:nvSpPr>
          <p:cNvPr id="6" name="pole tekstowe 5">
            <a:extLst>
              <a:ext uri="{FF2B5EF4-FFF2-40B4-BE49-F238E27FC236}">
                <a16:creationId xmlns:a16="http://schemas.microsoft.com/office/drawing/2014/main" id="{5B14EDDE-10B1-71CC-51F6-2687B8F4B4AE}"/>
              </a:ext>
            </a:extLst>
          </p:cNvPr>
          <p:cNvSpPr txBox="1"/>
          <p:nvPr/>
        </p:nvSpPr>
        <p:spPr>
          <a:xfrm>
            <a:off x="5184416" y="2515784"/>
            <a:ext cx="1828800" cy="1828800"/>
          </a:xfrm>
          <a:prstGeom prst="rect">
            <a:avLst/>
          </a:prstGeom>
          <a:noFill/>
        </p:spPr>
        <p:txBody>
          <a:bodyPr wrap="square" rtlCol="0">
            <a:spAutoFit/>
          </a:bodyPr>
          <a:lstStyle/>
          <a:p>
            <a:pPr algn="l"/>
            <a:endParaRPr lang="pl-PL" dirty="0"/>
          </a:p>
        </p:txBody>
      </p:sp>
    </p:spTree>
    <p:extLst>
      <p:ext uri="{BB962C8B-B14F-4D97-AF65-F5344CB8AC3E}">
        <p14:creationId xmlns:p14="http://schemas.microsoft.com/office/powerpoint/2010/main" val="2450785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pole tekstowe 5">
            <a:extLst>
              <a:ext uri="{FF2B5EF4-FFF2-40B4-BE49-F238E27FC236}">
                <a16:creationId xmlns:a16="http://schemas.microsoft.com/office/drawing/2014/main" id="{BE6D922C-1AF5-361C-2AA2-3705FB3A36B4}"/>
              </a:ext>
            </a:extLst>
          </p:cNvPr>
          <p:cNvSpPr txBox="1"/>
          <p:nvPr/>
        </p:nvSpPr>
        <p:spPr>
          <a:xfrm>
            <a:off x="838200" y="448721"/>
            <a:ext cx="4707671" cy="122565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nSpc>
                <a:spcPct val="90000"/>
              </a:lnSpc>
              <a:spcBef>
                <a:spcPct val="0"/>
              </a:spcBef>
              <a:spcAft>
                <a:spcPts val="600"/>
              </a:spcAft>
            </a:pPr>
            <a:r>
              <a:rPr lang="en-US" sz="3800" b="1" i="1" dirty="0">
                <a:solidFill>
                  <a:schemeClr val="bg1"/>
                </a:solidFill>
                <a:latin typeface="+mj-lt"/>
                <a:ea typeface="+mj-ea"/>
                <a:cs typeface="+mj-cs"/>
              </a:rPr>
              <a:t>Plac </a:t>
            </a:r>
            <a:r>
              <a:rPr lang="en-US" sz="3800" b="1" i="1" noProof="1">
                <a:solidFill>
                  <a:schemeClr val="bg1"/>
                </a:solidFill>
                <a:latin typeface="+mj-lt"/>
                <a:ea typeface="+mj-ea"/>
                <a:cs typeface="+mj-cs"/>
              </a:rPr>
              <a:t>Hiszpański</a:t>
            </a:r>
            <a:endParaRPr lang="en-US" sz="3800" b="1" i="1" noProof="1">
              <a:solidFill>
                <a:schemeClr val="bg1"/>
              </a:solidFill>
              <a:latin typeface="+mj-lt"/>
              <a:ea typeface="+mj-ea"/>
              <a:cs typeface="Calibri Light"/>
            </a:endParaRPr>
          </a:p>
        </p:txBody>
      </p:sp>
      <p:cxnSp>
        <p:nvCxnSpPr>
          <p:cNvPr id="73" name="Straight Connector 7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88245758-8250-30D8-9A5B-AB79EAB2DF98}"/>
              </a:ext>
            </a:extLst>
          </p:cNvPr>
          <p:cNvSpPr txBox="1"/>
          <p:nvPr/>
        </p:nvSpPr>
        <p:spPr>
          <a:xfrm>
            <a:off x="897769" y="1909192"/>
            <a:ext cx="4586513" cy="3647710"/>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pl-PL" sz="1700" noProof="1">
                <a:solidFill>
                  <a:schemeClr val="bg1"/>
                </a:solidFill>
              </a:rPr>
              <a:t>Plac Hiszpański w Sewilli (Plaza de España) zaprojektował znany architekt, Aníbal González. Przechadzając się po tym bogato zdobionym miejscu, zobaczymy inspiracje różnymi stylami architektonicznymi, np. Neogotycka fasada Pałacu Hiszpańskiego (Palacio Español) czy nawiązujące do La Giraldy – narożne wieże.</a:t>
            </a:r>
            <a:endParaRPr lang="pl-PL" sz="1700" noProof="1">
              <a:solidFill>
                <a:schemeClr val="bg1"/>
              </a:solidFill>
              <a:cs typeface="Calibri"/>
            </a:endParaRPr>
          </a:p>
          <a:p>
            <a:pPr indent="-228600">
              <a:lnSpc>
                <a:spcPct val="90000"/>
              </a:lnSpc>
              <a:spcAft>
                <a:spcPts val="600"/>
              </a:spcAft>
              <a:buFont typeface="Arial" panose="020B0604020202020204" pitchFamily="34" charset="0"/>
              <a:buChar char="•"/>
            </a:pPr>
            <a:r>
              <a:rPr lang="pl-PL" sz="1700" dirty="0">
                <a:solidFill>
                  <a:schemeClr val="bg1"/>
                </a:solidFill>
              </a:rPr>
              <a:t>Na środku Placu Hiszpańskiego tryska fontanna, a wokół płynie sztuczna rzeka, przez którą przerzucono 4 mosty. Każdy z mostów na Placu Hiszpańskim symbolizuje historyczną krainę w Hiszpanii: Kastylię, Aragonię, León i Navarrę.</a:t>
            </a:r>
            <a:endParaRPr lang="pl-PL" sz="1700" dirty="0">
              <a:solidFill>
                <a:schemeClr val="bg1"/>
              </a:solidFill>
              <a:cs typeface="Calibri"/>
            </a:endParaRPr>
          </a:p>
        </p:txBody>
      </p:sp>
      <p:cxnSp>
        <p:nvCxnSpPr>
          <p:cNvPr id="75" name="Straight Connector 7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Obraz 5">
            <a:extLst>
              <a:ext uri="{FF2B5EF4-FFF2-40B4-BE49-F238E27FC236}">
                <a16:creationId xmlns:a16="http://schemas.microsoft.com/office/drawing/2014/main" id="{D1D4E072-41AB-60A2-8CCA-0FAB152E37FE}"/>
              </a:ext>
            </a:extLst>
          </p:cNvPr>
          <p:cNvPicPr>
            <a:picLocks noChangeAspect="1"/>
          </p:cNvPicPr>
          <p:nvPr/>
        </p:nvPicPr>
        <p:blipFill rotWithShape="1">
          <a:blip r:embed="rId2">
            <a:extLst>
              <a:ext uri="{28A0092B-C50C-407E-A947-70E740481C1C}">
                <a14:useLocalDpi xmlns:a14="http://schemas.microsoft.com/office/drawing/2010/main" val="0"/>
              </a:ext>
            </a:extLst>
          </a:blip>
          <a:srcRect l="35466" r="26319" b="-1"/>
          <a:stretch/>
        </p:blipFill>
        <p:spPr>
          <a:xfrm>
            <a:off x="6525453" y="10"/>
            <a:ext cx="5666547" cy="6857990"/>
          </a:xfrm>
          <a:prstGeom prst="rect">
            <a:avLst/>
          </a:prstGeom>
        </p:spPr>
      </p:pic>
      <p:sp>
        <p:nvSpPr>
          <p:cNvPr id="7" name="pole tekstowe 6">
            <a:extLst>
              <a:ext uri="{FF2B5EF4-FFF2-40B4-BE49-F238E27FC236}">
                <a16:creationId xmlns:a16="http://schemas.microsoft.com/office/drawing/2014/main" id="{C9273865-C14F-3F91-0E2E-386B8B3037B2}"/>
              </a:ext>
            </a:extLst>
          </p:cNvPr>
          <p:cNvSpPr txBox="1"/>
          <p:nvPr/>
        </p:nvSpPr>
        <p:spPr>
          <a:xfrm>
            <a:off x="-628894" y="5019570"/>
            <a:ext cx="3507619" cy="2143450"/>
          </a:xfrm>
          <a:prstGeom prst="rect">
            <a:avLst/>
          </a:prstGeom>
          <a:noFill/>
        </p:spPr>
        <p:txBody>
          <a:bodyPr wrap="square" rtlCol="0">
            <a:spAutoFit/>
          </a:bodyPr>
          <a:lstStyle/>
          <a:p>
            <a:pPr algn="l"/>
            <a:endParaRPr lang="pl-PL" dirty="0"/>
          </a:p>
        </p:txBody>
      </p:sp>
    </p:spTree>
    <p:extLst>
      <p:ext uri="{BB962C8B-B14F-4D97-AF65-F5344CB8AC3E}">
        <p14:creationId xmlns:p14="http://schemas.microsoft.com/office/powerpoint/2010/main" val="130329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3D7E4C9F-7EC2-4C52-9146-0E1435CC2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Obraz 10" descr="Obraz zawierający drzewo, na wolnym powietrzu, roślina, obszar&#10;&#10;Opis wygenerowany automatycznie">
            <a:extLst>
              <a:ext uri="{FF2B5EF4-FFF2-40B4-BE49-F238E27FC236}">
                <a16:creationId xmlns:a16="http://schemas.microsoft.com/office/drawing/2014/main" id="{62432A00-C39C-D9DC-834F-35CA6C781FA4}"/>
              </a:ext>
            </a:extLst>
          </p:cNvPr>
          <p:cNvPicPr>
            <a:picLocks noChangeAspect="1"/>
          </p:cNvPicPr>
          <p:nvPr/>
        </p:nvPicPr>
        <p:blipFill rotWithShape="1">
          <a:blip r:embed="rId2"/>
          <a:srcRect t="18862" r="-2" b="34963"/>
          <a:stretch/>
        </p:blipFill>
        <p:spPr>
          <a:xfrm>
            <a:off x="-1" y="5"/>
            <a:ext cx="3922776" cy="3937609"/>
          </a:xfrm>
          <a:prstGeom prst="rect">
            <a:avLst/>
          </a:prstGeom>
        </p:spPr>
      </p:pic>
      <p:pic>
        <p:nvPicPr>
          <p:cNvPr id="8" name="Obraz 8" descr="Obraz zawierający drzewo, na wolnym powietrzu, roślina, park&#10;&#10;Opis wygenerowany automatycznie">
            <a:extLst>
              <a:ext uri="{FF2B5EF4-FFF2-40B4-BE49-F238E27FC236}">
                <a16:creationId xmlns:a16="http://schemas.microsoft.com/office/drawing/2014/main" id="{EBC196E6-56C7-4DE2-341C-5AFBF847657B}"/>
              </a:ext>
            </a:extLst>
          </p:cNvPr>
          <p:cNvPicPr>
            <a:picLocks noChangeAspect="1"/>
          </p:cNvPicPr>
          <p:nvPr/>
        </p:nvPicPr>
        <p:blipFill rotWithShape="1">
          <a:blip r:embed="rId3"/>
          <a:srcRect l="30799" r="23124" b="-1"/>
          <a:stretch/>
        </p:blipFill>
        <p:spPr>
          <a:xfrm>
            <a:off x="4131633" y="10"/>
            <a:ext cx="3922776" cy="3937599"/>
          </a:xfrm>
          <a:prstGeom prst="rect">
            <a:avLst/>
          </a:prstGeom>
        </p:spPr>
      </p:pic>
      <p:sp useBgFill="1">
        <p:nvSpPr>
          <p:cNvPr id="119" name="Rectangle 118">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ytuł 1">
            <a:extLst>
              <a:ext uri="{FF2B5EF4-FFF2-40B4-BE49-F238E27FC236}">
                <a16:creationId xmlns:a16="http://schemas.microsoft.com/office/drawing/2014/main" id="{E83D3232-B8FB-C14A-98DD-FC63C5C388E6}"/>
              </a:ext>
            </a:extLst>
          </p:cNvPr>
          <p:cNvSpPr>
            <a:spLocks noGrp="1"/>
          </p:cNvSpPr>
          <p:nvPr>
            <p:ph type="title"/>
          </p:nvPr>
        </p:nvSpPr>
        <p:spPr>
          <a:xfrm>
            <a:off x="865325" y="4462819"/>
            <a:ext cx="6623238" cy="1608383"/>
          </a:xfrm>
        </p:spPr>
        <p:txBody>
          <a:bodyPr vert="horz" lIns="91440" tIns="45720" rIns="91440" bIns="45720" rtlCol="0">
            <a:normAutofit/>
          </a:bodyPr>
          <a:lstStyle/>
          <a:p>
            <a:r>
              <a:rPr lang="pl-PL" sz="2400" b="1" i="1" dirty="0">
                <a:solidFill>
                  <a:schemeClr val="bg1"/>
                </a:solidFill>
                <a:latin typeface="Calibri"/>
                <a:cs typeface="Calibri"/>
              </a:rPr>
              <a:t>Zdjęcia obiektów na placu hiszpańskim</a:t>
            </a:r>
            <a:endParaRPr lang="pl-PL" sz="2400" b="1" i="1" dirty="0">
              <a:solidFill>
                <a:schemeClr val="bg1"/>
              </a:solidFill>
              <a:cs typeface="Calibri Light"/>
            </a:endParaRPr>
          </a:p>
        </p:txBody>
      </p:sp>
      <p:pic>
        <p:nvPicPr>
          <p:cNvPr id="9" name="Obraz 9" descr="Obraz zawierający drzewo, na wolnym powietrzu, ziemia&#10;&#10;Opis wygenerowany automatycznie">
            <a:extLst>
              <a:ext uri="{FF2B5EF4-FFF2-40B4-BE49-F238E27FC236}">
                <a16:creationId xmlns:a16="http://schemas.microsoft.com/office/drawing/2014/main" id="{24D12263-DF35-0241-8789-AEEA2695FBF4}"/>
              </a:ext>
            </a:extLst>
          </p:cNvPr>
          <p:cNvPicPr>
            <a:picLocks noChangeAspect="1"/>
          </p:cNvPicPr>
          <p:nvPr/>
        </p:nvPicPr>
        <p:blipFill rotWithShape="1">
          <a:blip r:embed="rId4"/>
          <a:srcRect l="21305" r="32798"/>
          <a:stretch/>
        </p:blipFill>
        <p:spPr>
          <a:xfrm>
            <a:off x="8263267" y="10"/>
            <a:ext cx="3928733" cy="3937599"/>
          </a:xfrm>
          <a:prstGeom prst="rect">
            <a:avLst/>
          </a:prstGeom>
        </p:spPr>
      </p:pic>
      <p:sp>
        <p:nvSpPr>
          <p:cNvPr id="121" name="Rectangle 120">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2282" y="525322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Content Placeholder 113">
            <a:extLst>
              <a:ext uri="{FF2B5EF4-FFF2-40B4-BE49-F238E27FC236}">
                <a16:creationId xmlns:a16="http://schemas.microsoft.com/office/drawing/2014/main" id="{13556FD4-7628-9B16-2B87-4C6D0D5B8D8C}"/>
              </a:ext>
            </a:extLst>
          </p:cNvPr>
          <p:cNvSpPr>
            <a:spLocks noGrp="1"/>
          </p:cNvSpPr>
          <p:nvPr>
            <p:ph idx="1"/>
          </p:nvPr>
        </p:nvSpPr>
        <p:spPr>
          <a:xfrm>
            <a:off x="2795781" y="6910798"/>
            <a:ext cx="3712464" cy="1608383"/>
          </a:xfrm>
        </p:spPr>
        <p:txBody>
          <a:bodyPr anchor="ctr">
            <a:normAutofit/>
          </a:bodyPr>
          <a:lstStyle/>
          <a:p>
            <a:endParaRPr lang="en-US" sz="1700"/>
          </a:p>
        </p:txBody>
      </p:sp>
      <p:pic>
        <p:nvPicPr>
          <p:cNvPr id="6" name="Obraz 6" descr="Obraz zawierający drzewo, na wolnym powietrzu, woda, natura&#10;&#10;Opis wygenerowany automatycznie">
            <a:extLst>
              <a:ext uri="{FF2B5EF4-FFF2-40B4-BE49-F238E27FC236}">
                <a16:creationId xmlns:a16="http://schemas.microsoft.com/office/drawing/2014/main" id="{D6F79F8B-7590-5DDB-3598-0C539803BABA}"/>
              </a:ext>
            </a:extLst>
          </p:cNvPr>
          <p:cNvPicPr>
            <a:picLocks noChangeAspect="1"/>
          </p:cNvPicPr>
          <p:nvPr/>
        </p:nvPicPr>
        <p:blipFill rotWithShape="1">
          <a:blip r:embed="rId5"/>
          <a:srcRect l="9757" r="5824" b="-2"/>
          <a:stretch/>
        </p:blipFill>
        <p:spPr>
          <a:xfrm>
            <a:off x="8269224" y="4160171"/>
            <a:ext cx="3922776" cy="2149184"/>
          </a:xfrm>
          <a:prstGeom prst="rect">
            <a:avLst/>
          </a:prstGeom>
        </p:spPr>
      </p:pic>
      <p:pic>
        <p:nvPicPr>
          <p:cNvPr id="7" name="Obraz 7" descr="Obraz zawierający drzewo, na wolnym powietrzu, roślina, obszar&#10;&#10;Opis wygenerowany automatycznie">
            <a:extLst>
              <a:ext uri="{FF2B5EF4-FFF2-40B4-BE49-F238E27FC236}">
                <a16:creationId xmlns:a16="http://schemas.microsoft.com/office/drawing/2014/main" id="{26791BFD-198B-B18F-6E1D-34988E083147}"/>
              </a:ext>
            </a:extLst>
          </p:cNvPr>
          <p:cNvPicPr>
            <a:picLocks noChangeAspect="1"/>
          </p:cNvPicPr>
          <p:nvPr/>
        </p:nvPicPr>
        <p:blipFill rotWithShape="1">
          <a:blip r:embed="rId2"/>
          <a:srcRect t="21309" r="1" b="37414"/>
          <a:stretch/>
        </p:blipFill>
        <p:spPr>
          <a:xfrm>
            <a:off x="-8062128" y="-649101"/>
            <a:ext cx="7642726" cy="6857990"/>
          </a:xfrm>
          <a:prstGeom prst="rect">
            <a:avLst/>
          </a:prstGeom>
        </p:spPr>
      </p:pic>
    </p:spTree>
    <p:extLst>
      <p:ext uri="{BB962C8B-B14F-4D97-AF65-F5344CB8AC3E}">
        <p14:creationId xmlns:p14="http://schemas.microsoft.com/office/powerpoint/2010/main" val="3985584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niebo, na wolnym powietrzu, budynek, kolumnada&#10;&#10;Opis wygenerowany automatycznie">
            <a:extLst>
              <a:ext uri="{FF2B5EF4-FFF2-40B4-BE49-F238E27FC236}">
                <a16:creationId xmlns:a16="http://schemas.microsoft.com/office/drawing/2014/main" id="{4DCBAA98-0720-F05D-C859-1C9EB834A775}"/>
              </a:ext>
            </a:extLst>
          </p:cNvPr>
          <p:cNvPicPr>
            <a:picLocks noChangeAspect="1"/>
          </p:cNvPicPr>
          <p:nvPr/>
        </p:nvPicPr>
        <p:blipFill rotWithShape="1">
          <a:blip r:embed="rId2"/>
          <a:srcRect t="16826" b="3543"/>
          <a:stretch/>
        </p:blipFill>
        <p:spPr>
          <a:xfrm>
            <a:off x="20" y="10"/>
            <a:ext cx="12191980" cy="4465973"/>
          </a:xfrm>
          <a:prstGeom prst="rect">
            <a:avLst/>
          </a:prstGeom>
        </p:spPr>
      </p:pic>
      <p:sp>
        <p:nvSpPr>
          <p:cNvPr id="13" name="Rectangle: Rounded Corners 12">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ytuł 1">
            <a:extLst>
              <a:ext uri="{FF2B5EF4-FFF2-40B4-BE49-F238E27FC236}">
                <a16:creationId xmlns:a16="http://schemas.microsoft.com/office/drawing/2014/main" id="{85D28F90-45C7-1126-C91B-7560341C1BA7}"/>
              </a:ext>
            </a:extLst>
          </p:cNvPr>
          <p:cNvSpPr>
            <a:spLocks noGrp="1"/>
          </p:cNvSpPr>
          <p:nvPr>
            <p:ph type="title"/>
          </p:nvPr>
        </p:nvSpPr>
        <p:spPr>
          <a:xfrm>
            <a:off x="359965" y="4203278"/>
            <a:ext cx="8557193" cy="536063"/>
          </a:xfrm>
        </p:spPr>
        <p:txBody>
          <a:bodyPr vert="horz" lIns="91440" tIns="45720" rIns="91440" bIns="45720" rtlCol="0" anchor="ctr">
            <a:noAutofit/>
          </a:bodyPr>
          <a:lstStyle/>
          <a:p>
            <a:r>
              <a:rPr lang="pl-PL" sz="2000" dirty="0">
                <a:solidFill>
                  <a:srgbClr val="000000"/>
                </a:solidFill>
              </a:rPr>
              <a:t>Arena walk byków w Sewilli</a:t>
            </a:r>
            <a:endParaRPr lang="pl-PL" sz="2000">
              <a:cs typeface="Calibri Light"/>
            </a:endParaRPr>
          </a:p>
          <a:p>
            <a:r>
              <a:rPr lang="en-US" sz="2000" dirty="0">
                <a:solidFill>
                  <a:srgbClr val="202122"/>
                </a:solidFill>
                <a:latin typeface="Calibri"/>
                <a:cs typeface="Calibri"/>
              </a:rPr>
              <a:t>(</a:t>
            </a:r>
            <a:r>
              <a:rPr lang="en-US" sz="2000" noProof="1">
                <a:solidFill>
                  <a:srgbClr val="202122"/>
                </a:solidFill>
                <a:latin typeface="Calibri"/>
                <a:cs typeface="Calibri"/>
              </a:rPr>
              <a:t>Plaza de Toros de la Real Maestranza de Caballería de Sevilla)</a:t>
            </a:r>
            <a:endParaRPr lang="en-US" sz="2000" noProof="1">
              <a:cs typeface="Calibri Light"/>
            </a:endParaRPr>
          </a:p>
        </p:txBody>
      </p:sp>
      <p:sp>
        <p:nvSpPr>
          <p:cNvPr id="8" name="Content Placeholder 7">
            <a:extLst>
              <a:ext uri="{FF2B5EF4-FFF2-40B4-BE49-F238E27FC236}">
                <a16:creationId xmlns:a16="http://schemas.microsoft.com/office/drawing/2014/main" id="{10A62734-88D2-B45B-68DF-38E796061D4F}"/>
              </a:ext>
            </a:extLst>
          </p:cNvPr>
          <p:cNvSpPr>
            <a:spLocks noGrp="1"/>
          </p:cNvSpPr>
          <p:nvPr>
            <p:ph idx="1"/>
          </p:nvPr>
        </p:nvSpPr>
        <p:spPr>
          <a:xfrm>
            <a:off x="200039" y="4702315"/>
            <a:ext cx="11058144" cy="1306417"/>
          </a:xfrm>
        </p:spPr>
        <p:txBody>
          <a:bodyPr vert="horz" lIns="91440" tIns="45720" rIns="91440" bIns="45720" rtlCol="0" anchor="t">
            <a:normAutofit/>
          </a:bodyPr>
          <a:lstStyle/>
          <a:p>
            <a:endParaRPr lang="en-US" sz="1100" b="1" dirty="0">
              <a:solidFill>
                <a:srgbClr val="202122"/>
              </a:solidFill>
              <a:ea typeface="+mn-lt"/>
              <a:cs typeface="+mn-lt"/>
            </a:endParaRPr>
          </a:p>
          <a:p>
            <a:endParaRPr lang="en-US" sz="1100" b="1" dirty="0">
              <a:solidFill>
                <a:srgbClr val="202122"/>
              </a:solidFill>
              <a:ea typeface="+mn-lt"/>
              <a:cs typeface="+mn-lt"/>
            </a:endParaRPr>
          </a:p>
          <a:p>
            <a:r>
              <a:rPr lang="en-US" sz="1100" dirty="0">
                <a:solidFill>
                  <a:srgbClr val="202122"/>
                </a:solidFill>
                <a:ea typeface="+mn-lt"/>
                <a:cs typeface="+mn-lt"/>
              </a:rPr>
              <a:t> </a:t>
            </a:r>
            <a:r>
              <a:rPr lang="en-US" sz="2000" noProof="1">
                <a:solidFill>
                  <a:srgbClr val="202122"/>
                </a:solidFill>
                <a:ea typeface="+mn-lt"/>
                <a:cs typeface="+mn-lt"/>
              </a:rPr>
              <a:t>arena</a:t>
            </a:r>
            <a:r>
              <a:rPr lang="en-US" sz="2000" noProof="1">
                <a:ea typeface="+mn-lt"/>
                <a:cs typeface="+mn-lt"/>
              </a:rPr>
              <a:t> walki z bykiem w Sewilli, najstarsza w Hiszpanii. Najbardziej znana imprezą tutaj organizowaną jest </a:t>
            </a:r>
            <a:r>
              <a:rPr lang="en-US" sz="2000" i="1" noProof="1">
                <a:ea typeface="+mn-lt"/>
                <a:cs typeface="+mn-lt"/>
              </a:rPr>
              <a:t>Feria de Abril</a:t>
            </a:r>
            <a:r>
              <a:rPr lang="en-US" sz="2000" noProof="1">
                <a:ea typeface="+mn-lt"/>
                <a:cs typeface="+mn-lt"/>
              </a:rPr>
              <a:t>, festiwal walk byków organizowany dwa tygodnie po Wielkanocy</a:t>
            </a:r>
            <a:r>
              <a:rPr lang="en-US" sz="2000" dirty="0">
                <a:ea typeface="+mn-lt"/>
                <a:cs typeface="+mn-lt"/>
              </a:rPr>
              <a:t>.</a:t>
            </a:r>
            <a:endParaRPr lang="en-US" sz="2000" dirty="0">
              <a:cs typeface="Calibri"/>
            </a:endParaRPr>
          </a:p>
        </p:txBody>
      </p:sp>
    </p:spTree>
    <p:extLst>
      <p:ext uri="{BB962C8B-B14F-4D97-AF65-F5344CB8AC3E}">
        <p14:creationId xmlns:p14="http://schemas.microsoft.com/office/powerpoint/2010/main" val="312833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9653884-08CE-4579-8A80-F00D55BF07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5" descr="Obraz zawierający krowa, stojący, ssak, bydlęce&#10;&#10;Opis wygenerowany automatycznie">
            <a:extLst>
              <a:ext uri="{FF2B5EF4-FFF2-40B4-BE49-F238E27FC236}">
                <a16:creationId xmlns:a16="http://schemas.microsoft.com/office/drawing/2014/main" id="{88933A2E-875F-7C39-47EC-306EC012DD64}"/>
              </a:ext>
            </a:extLst>
          </p:cNvPr>
          <p:cNvPicPr>
            <a:picLocks noChangeAspect="1"/>
          </p:cNvPicPr>
          <p:nvPr/>
        </p:nvPicPr>
        <p:blipFill rotWithShape="1">
          <a:blip r:embed="rId2"/>
          <a:srcRect l="43183" r="27962" b="1"/>
          <a:stretch/>
        </p:blipFill>
        <p:spPr>
          <a:xfrm>
            <a:off x="20" y="-1"/>
            <a:ext cx="3936404" cy="6309360"/>
          </a:xfrm>
          <a:prstGeom prst="rect">
            <a:avLst/>
          </a:prstGeom>
        </p:spPr>
      </p:pic>
      <p:sp useBgFill="1">
        <p:nvSpPr>
          <p:cNvPr id="21" name="Rectangle 20">
            <a:extLst>
              <a:ext uri="{FF2B5EF4-FFF2-40B4-BE49-F238E27FC236}">
                <a16:creationId xmlns:a16="http://schemas.microsoft.com/office/drawing/2014/main" id="{720D4FAC-7B9A-4A4F-8E53-071522870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3078" y="201352"/>
            <a:ext cx="7568588"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39A747A8-2E0C-1CE0-76ED-0DDE0B75E475}"/>
              </a:ext>
            </a:extLst>
          </p:cNvPr>
          <p:cNvSpPr>
            <a:spLocks noGrp="1"/>
          </p:cNvSpPr>
          <p:nvPr>
            <p:ph type="title"/>
          </p:nvPr>
        </p:nvSpPr>
        <p:spPr>
          <a:xfrm>
            <a:off x="4521271" y="443668"/>
            <a:ext cx="2871216" cy="1609344"/>
          </a:xfrm>
        </p:spPr>
        <p:txBody>
          <a:bodyPr>
            <a:normAutofit/>
          </a:bodyPr>
          <a:lstStyle/>
          <a:p>
            <a:r>
              <a:rPr lang="pl-PL" sz="1700">
                <a:ea typeface="+mj-lt"/>
                <a:cs typeface="+mj-lt"/>
              </a:rPr>
              <a:t>Arena jest udostępniona dla turystów również poza czasem przeprowadzania walk z bykami. Wewnątrz znajduje się muzeum corridy</a:t>
            </a:r>
            <a:endParaRPr lang="pl-PL" sz="1700"/>
          </a:p>
        </p:txBody>
      </p:sp>
      <p:sp>
        <p:nvSpPr>
          <p:cNvPr id="23" name="Rectangle 22">
            <a:extLst>
              <a:ext uri="{FF2B5EF4-FFF2-40B4-BE49-F238E27FC236}">
                <a16:creationId xmlns:a16="http://schemas.microsoft.com/office/drawing/2014/main" id="{EDD2A13B-608C-4BE1-AC1F-62B2DAF7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5702" y="89748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977038ED-F717-467A-8D75-D8441BB92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54550" y="123919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15">
            <a:extLst>
              <a:ext uri="{FF2B5EF4-FFF2-40B4-BE49-F238E27FC236}">
                <a16:creationId xmlns:a16="http://schemas.microsoft.com/office/drawing/2014/main" id="{57045B21-9E01-FD22-CC83-E39EA0071B1B}"/>
              </a:ext>
            </a:extLst>
          </p:cNvPr>
          <p:cNvSpPr>
            <a:spLocks noGrp="1"/>
          </p:cNvSpPr>
          <p:nvPr>
            <p:ph idx="1"/>
          </p:nvPr>
        </p:nvSpPr>
        <p:spPr>
          <a:xfrm>
            <a:off x="7791391" y="443668"/>
            <a:ext cx="3712464" cy="1609344"/>
          </a:xfrm>
        </p:spPr>
        <p:txBody>
          <a:bodyPr anchor="ctr">
            <a:normAutofit/>
          </a:bodyPr>
          <a:lstStyle/>
          <a:p>
            <a:endParaRPr lang="en-US" sz="1700"/>
          </a:p>
        </p:txBody>
      </p:sp>
      <p:pic>
        <p:nvPicPr>
          <p:cNvPr id="4" name="Obraz 4" descr="Obraz zawierający w pomieszczeniu&#10;&#10;Opis wygenerowany automatycznie">
            <a:extLst>
              <a:ext uri="{FF2B5EF4-FFF2-40B4-BE49-F238E27FC236}">
                <a16:creationId xmlns:a16="http://schemas.microsoft.com/office/drawing/2014/main" id="{327C05F1-D997-1E41-21EE-E8EF0904E0B1}"/>
              </a:ext>
            </a:extLst>
          </p:cNvPr>
          <p:cNvPicPr>
            <a:picLocks noChangeAspect="1"/>
          </p:cNvPicPr>
          <p:nvPr/>
        </p:nvPicPr>
        <p:blipFill rotWithShape="1">
          <a:blip r:embed="rId3"/>
          <a:srcRect l="25719" r="25718" b="-1"/>
          <a:stretch/>
        </p:blipFill>
        <p:spPr>
          <a:xfrm>
            <a:off x="4155702" y="2573434"/>
            <a:ext cx="3922776" cy="3735926"/>
          </a:xfrm>
          <a:prstGeom prst="rect">
            <a:avLst/>
          </a:prstGeom>
        </p:spPr>
      </p:pic>
      <p:pic>
        <p:nvPicPr>
          <p:cNvPr id="7" name="Obraz 7" descr="Obraz zawierający w pomieszczeniu&#10;&#10;Opis wygenerowany automatycznie">
            <a:extLst>
              <a:ext uri="{FF2B5EF4-FFF2-40B4-BE49-F238E27FC236}">
                <a16:creationId xmlns:a16="http://schemas.microsoft.com/office/drawing/2014/main" id="{D17609FA-060E-E948-D2A9-87A280136245}"/>
              </a:ext>
            </a:extLst>
          </p:cNvPr>
          <p:cNvPicPr>
            <a:picLocks noChangeAspect="1"/>
          </p:cNvPicPr>
          <p:nvPr/>
        </p:nvPicPr>
        <p:blipFill rotWithShape="1">
          <a:blip r:embed="rId4"/>
          <a:srcRect t="25299" r="-1" b="26578"/>
          <a:stretch/>
        </p:blipFill>
        <p:spPr>
          <a:xfrm rot="16200000">
            <a:off x="8366848" y="2484207"/>
            <a:ext cx="3749236" cy="3901068"/>
          </a:xfrm>
          <a:prstGeom prst="rect">
            <a:avLst/>
          </a:prstGeom>
        </p:spPr>
      </p:pic>
    </p:spTree>
    <p:extLst>
      <p:ext uri="{BB962C8B-B14F-4D97-AF65-F5344CB8AC3E}">
        <p14:creationId xmlns:p14="http://schemas.microsoft.com/office/powerpoint/2010/main" val="329789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braz 7" descr="Obraz zawierający ściana, w pomieszczeniu, podłoga, galeria&#10;&#10;Opis wygenerowany automatycznie">
            <a:extLst>
              <a:ext uri="{FF2B5EF4-FFF2-40B4-BE49-F238E27FC236}">
                <a16:creationId xmlns:a16="http://schemas.microsoft.com/office/drawing/2014/main" id="{82C394C9-1C4E-2523-B861-40126DFCB378}"/>
              </a:ext>
            </a:extLst>
          </p:cNvPr>
          <p:cNvPicPr>
            <a:picLocks noChangeAspect="1"/>
          </p:cNvPicPr>
          <p:nvPr/>
        </p:nvPicPr>
        <p:blipFill rotWithShape="1">
          <a:blip r:embed="rId2"/>
          <a:srcRect l="12608" r="4992" b="-2"/>
          <a:stretch/>
        </p:blipFill>
        <p:spPr>
          <a:xfrm>
            <a:off x="-1" y="-3"/>
            <a:ext cx="4064316" cy="2281286"/>
          </a:xfrm>
          <a:prstGeom prst="rect">
            <a:avLst/>
          </a:prstGeom>
        </p:spPr>
      </p:pic>
      <p:pic>
        <p:nvPicPr>
          <p:cNvPr id="6" name="Obraz 6" descr="Obraz zawierający galeria, w pomieszczeniu, scena, pokój&#10;&#10;Opis wygenerowany automatycznie">
            <a:extLst>
              <a:ext uri="{FF2B5EF4-FFF2-40B4-BE49-F238E27FC236}">
                <a16:creationId xmlns:a16="http://schemas.microsoft.com/office/drawing/2014/main" id="{C6234BAC-E15E-7BC7-3F03-B3B458D015E9}"/>
              </a:ext>
            </a:extLst>
          </p:cNvPr>
          <p:cNvPicPr>
            <a:picLocks noChangeAspect="1"/>
          </p:cNvPicPr>
          <p:nvPr/>
        </p:nvPicPr>
        <p:blipFill rotWithShape="1">
          <a:blip r:embed="rId3"/>
          <a:srcRect l="865" r="19104" b="-2"/>
          <a:stretch/>
        </p:blipFill>
        <p:spPr>
          <a:xfrm>
            <a:off x="4067494" y="-1357"/>
            <a:ext cx="3953242" cy="2272266"/>
          </a:xfrm>
          <a:prstGeom prst="rect">
            <a:avLst/>
          </a:prstGeom>
        </p:spPr>
      </p:pic>
      <p:pic>
        <p:nvPicPr>
          <p:cNvPr id="5" name="Picture 4" descr="Schody frontowe i kolumny majestatycznego budynku miejskiego">
            <a:extLst>
              <a:ext uri="{FF2B5EF4-FFF2-40B4-BE49-F238E27FC236}">
                <a16:creationId xmlns:a16="http://schemas.microsoft.com/office/drawing/2014/main" id="{5FCAAE44-A9D6-6FA4-4C17-414407CB1FF5}"/>
              </a:ext>
            </a:extLst>
          </p:cNvPr>
          <p:cNvPicPr>
            <a:picLocks noChangeAspect="1"/>
          </p:cNvPicPr>
          <p:nvPr/>
        </p:nvPicPr>
        <p:blipFill rotWithShape="1">
          <a:blip r:embed="rId4"/>
          <a:srcRect t="5120" r="3" b="13089"/>
          <a:stretch/>
        </p:blipFill>
        <p:spPr>
          <a:xfrm>
            <a:off x="8027088" y="-1356"/>
            <a:ext cx="4161863" cy="2272264"/>
          </a:xfrm>
          <a:prstGeom prst="rect">
            <a:avLst/>
          </a:prstGeom>
        </p:spPr>
      </p:pic>
      <p:pic>
        <p:nvPicPr>
          <p:cNvPr id="8" name="Obraz 9" descr="Obraz zawierający ściana, w pomieszczeniu, galeria, scena&#10;&#10;Opis wygenerowany automatycznie">
            <a:extLst>
              <a:ext uri="{FF2B5EF4-FFF2-40B4-BE49-F238E27FC236}">
                <a16:creationId xmlns:a16="http://schemas.microsoft.com/office/drawing/2014/main" id="{1DD55ACB-6C46-6B4A-9D15-12787AD9A353}"/>
              </a:ext>
            </a:extLst>
          </p:cNvPr>
          <p:cNvPicPr>
            <a:picLocks noChangeAspect="1"/>
          </p:cNvPicPr>
          <p:nvPr/>
        </p:nvPicPr>
        <p:blipFill rotWithShape="1">
          <a:blip r:embed="rId5"/>
          <a:srcRect l="10770" r="6830" b="-2"/>
          <a:stretch/>
        </p:blipFill>
        <p:spPr>
          <a:xfrm>
            <a:off x="20" y="2292876"/>
            <a:ext cx="4064292" cy="2281271"/>
          </a:xfrm>
          <a:prstGeom prst="rect">
            <a:avLst/>
          </a:prstGeom>
        </p:spPr>
      </p:pic>
      <p:pic>
        <p:nvPicPr>
          <p:cNvPr id="4" name="Obraz 5" descr="Obraz zawierający tekst, ściana, obraz&#10;&#10;Opis wygenerowany automatycznie">
            <a:extLst>
              <a:ext uri="{FF2B5EF4-FFF2-40B4-BE49-F238E27FC236}">
                <a16:creationId xmlns:a16="http://schemas.microsoft.com/office/drawing/2014/main" id="{A0D6052E-510F-8FB4-0ECD-C96716ACADFE}"/>
              </a:ext>
            </a:extLst>
          </p:cNvPr>
          <p:cNvPicPr>
            <a:picLocks noChangeAspect="1"/>
          </p:cNvPicPr>
          <p:nvPr/>
        </p:nvPicPr>
        <p:blipFill rotWithShape="1">
          <a:blip r:embed="rId6"/>
          <a:srcRect l="14239" r="3103" b="4"/>
          <a:stretch/>
        </p:blipFill>
        <p:spPr>
          <a:xfrm>
            <a:off x="3" y="4585734"/>
            <a:ext cx="4061141" cy="2272267"/>
          </a:xfrm>
          <a:prstGeom prst="rect">
            <a:avLst/>
          </a:prstGeom>
        </p:spPr>
      </p:pic>
      <p:sp>
        <p:nvSpPr>
          <p:cNvPr id="63" name="Rectangle 62">
            <a:extLst>
              <a:ext uri="{FF2B5EF4-FFF2-40B4-BE49-F238E27FC236}">
                <a16:creationId xmlns:a16="http://schemas.microsoft.com/office/drawing/2014/main" id="{A5A17FC0-D416-4C8B-A9E6-5924D352B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495" y="2300641"/>
            <a:ext cx="8124506"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F87E718C-CD01-A084-2F7C-7886F4207C7D}"/>
              </a:ext>
            </a:extLst>
          </p:cNvPr>
          <p:cNvSpPr>
            <a:spLocks noGrp="1"/>
          </p:cNvSpPr>
          <p:nvPr>
            <p:ph type="title"/>
          </p:nvPr>
        </p:nvSpPr>
        <p:spPr>
          <a:xfrm>
            <a:off x="4525552" y="3142297"/>
            <a:ext cx="6465287" cy="2309364"/>
          </a:xfrm>
        </p:spPr>
        <p:txBody>
          <a:bodyPr vert="horz" lIns="91440" tIns="45720" rIns="91440" bIns="45720" rtlCol="0" anchor="b">
            <a:normAutofit fontScale="90000"/>
          </a:bodyPr>
          <a:lstStyle/>
          <a:p>
            <a:r>
              <a:rPr lang="pl-PL" sz="2400" kern="1200" noProof="1">
                <a:solidFill>
                  <a:srgbClr val="FFFFFF"/>
                </a:solidFill>
                <a:latin typeface="+mj-lt"/>
                <a:ea typeface="+mj-ea"/>
                <a:cs typeface="+mj-cs"/>
              </a:rPr>
              <a:t>Muzeum Sztuk Pięknych w Sewilli</a:t>
            </a:r>
            <a:endParaRPr lang="pl-PL" sz="2400" kern="1200" noProof="1">
              <a:solidFill>
                <a:srgbClr val="FFFFFF"/>
              </a:solidFill>
              <a:latin typeface="+mj-lt"/>
              <a:cs typeface="Calibri Light"/>
            </a:endParaRPr>
          </a:p>
          <a:p>
            <a:r>
              <a:rPr lang="pl-PL" sz="2400" kern="1200" noProof="1">
                <a:solidFill>
                  <a:srgbClr val="FFFFFF"/>
                </a:solidFill>
                <a:latin typeface="+mj-lt"/>
                <a:ea typeface="+mj-ea"/>
                <a:cs typeface="+mj-cs"/>
              </a:rPr>
              <a:t>Museo de Bellas Artes de Sevilla</a:t>
            </a:r>
            <a:br>
              <a:rPr lang="pl-PL" sz="1600" noProof="1"/>
            </a:br>
            <a:br>
              <a:rPr lang="pl-PL" sz="1600" noProof="1"/>
            </a:br>
            <a:r>
              <a:rPr lang="pl-PL" sz="1800" noProof="1">
                <a:solidFill>
                  <a:schemeClr val="bg1"/>
                </a:solidFill>
                <a:ea typeface="+mj-lt"/>
                <a:cs typeface="+mj-lt"/>
              </a:rPr>
              <a:t>Kolekcja Muzeum Sztuk Pięknych w Sewilli była gromadzona na przestrzeni lat głównie dzięki skonfiskowanym zasobom kościelnym, darowiznom prywatnym i nabytkom publicznym. W jego licznych salach można podziwiać genialne dzieła takich malarzy, jak m.in. El Greco, Pacheco, Velázquez czy Alonso Cano. </a:t>
            </a:r>
            <a:endParaRPr lang="pl-PL" sz="1800" kern="1200" noProof="1">
              <a:solidFill>
                <a:schemeClr val="bg1"/>
              </a:solidFill>
              <a:ea typeface="+mj-lt"/>
              <a:cs typeface="+mj-lt"/>
            </a:endParaRPr>
          </a:p>
          <a:p>
            <a:r>
              <a:rPr lang="en-US" sz="1600" kern="1200" dirty="0">
                <a:solidFill>
                  <a:srgbClr val="FFFFFF"/>
                </a:solidFill>
                <a:latin typeface="+mj-lt"/>
                <a:ea typeface="+mj-ea"/>
                <a:cs typeface="+mj-cs"/>
              </a:rPr>
              <a:t> </a:t>
            </a:r>
            <a:br>
              <a:rPr lang="en-US" sz="1600" kern="1200" dirty="0"/>
            </a:br>
            <a:br>
              <a:rPr lang="en-US" sz="1600" kern="1200" dirty="0"/>
            </a:br>
            <a:endParaRPr lang="en-US" sz="1600" kern="1200">
              <a:solidFill>
                <a:srgbClr val="FFFFFF"/>
              </a:solidFill>
              <a:latin typeface="+mj-lt"/>
              <a:ea typeface="+mj-ea"/>
              <a:cs typeface="+mj-cs"/>
            </a:endParaRPr>
          </a:p>
          <a:p>
            <a:endParaRPr lang="en-US" sz="1600" kern="1200">
              <a:solidFill>
                <a:srgbClr val="FFFFFF"/>
              </a:solidFill>
              <a:latin typeface="+mj-lt"/>
              <a:ea typeface="+mj-ea"/>
              <a:cs typeface="+mj-cs"/>
            </a:endParaRPr>
          </a:p>
        </p:txBody>
      </p:sp>
      <p:cxnSp>
        <p:nvCxnSpPr>
          <p:cNvPr id="65" name="Straight Connector 64">
            <a:extLst>
              <a:ext uri="{FF2B5EF4-FFF2-40B4-BE49-F238E27FC236}">
                <a16:creationId xmlns:a16="http://schemas.microsoft.com/office/drawing/2014/main" id="{982DC870-E8E5-4050-B10C-CC24FC67E5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285774"/>
            <a:ext cx="12188952"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F76A74F-C283-4DED-BD4D-086753B7CB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4064320"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B2791FB-B2F7-4BBE-B8D8-74C37FF9E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4319" y="-680"/>
            <a:ext cx="0" cy="6858003"/>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891B5DE-6811-4844-BB18-472A3F360E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0742" y="-680"/>
            <a:ext cx="0" cy="224028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7A9CA3A-7216-41E0-B3CD-058077FD39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6931" y="5336249"/>
            <a:ext cx="5486400" cy="0"/>
          </a:xfrm>
          <a:prstGeom prst="line">
            <a:avLst/>
          </a:prstGeom>
          <a:ln w="15875">
            <a:solidFill>
              <a:srgbClr val="FFFFFF">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09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ytuł 1">
            <a:extLst>
              <a:ext uri="{FF2B5EF4-FFF2-40B4-BE49-F238E27FC236}">
                <a16:creationId xmlns:a16="http://schemas.microsoft.com/office/drawing/2014/main" id="{371E278D-4208-952F-D354-C135BFF136DF}"/>
              </a:ext>
            </a:extLst>
          </p:cNvPr>
          <p:cNvSpPr>
            <a:spLocks noGrp="1"/>
          </p:cNvSpPr>
          <p:nvPr>
            <p:ph type="title"/>
          </p:nvPr>
        </p:nvSpPr>
        <p:spPr>
          <a:xfrm>
            <a:off x="5232400" y="1641752"/>
            <a:ext cx="6140449" cy="1323439"/>
          </a:xfrm>
        </p:spPr>
        <p:txBody>
          <a:bodyPr anchor="t">
            <a:normAutofit/>
          </a:bodyPr>
          <a:lstStyle/>
          <a:p>
            <a:r>
              <a:rPr lang="pl-PL" sz="2800" noProof="1">
                <a:solidFill>
                  <a:schemeClr val="bg1"/>
                </a:solidFill>
                <a:ea typeface="+mj-lt"/>
                <a:cs typeface="+mj-lt"/>
              </a:rPr>
              <a:t>Torre del Oro  </a:t>
            </a:r>
            <a:r>
              <a:rPr lang="pl-PL" sz="2800" dirty="0">
                <a:solidFill>
                  <a:schemeClr val="bg1"/>
                </a:solidFill>
                <a:ea typeface="+mj-lt"/>
                <a:cs typeface="+mj-lt"/>
              </a:rPr>
              <a:t>Złota Wieża w Sewilli</a:t>
            </a:r>
            <a:endParaRPr lang="pl-PL" sz="2800" dirty="0">
              <a:solidFill>
                <a:schemeClr val="bg1"/>
              </a:solidFill>
            </a:endParaRPr>
          </a:p>
        </p:txBody>
      </p:sp>
      <p:pic>
        <p:nvPicPr>
          <p:cNvPr id="4" name="Obraz 4" descr="Obraz zawierający drzewo, na wolnym powietrzu, niebo, droga&#10;&#10;Opis wygenerowany automatycznie">
            <a:extLst>
              <a:ext uri="{FF2B5EF4-FFF2-40B4-BE49-F238E27FC236}">
                <a16:creationId xmlns:a16="http://schemas.microsoft.com/office/drawing/2014/main" id="{571C76A3-452E-733B-BF2E-F227CAB0F893}"/>
              </a:ext>
            </a:extLst>
          </p:cNvPr>
          <p:cNvPicPr>
            <a:picLocks noChangeAspect="1"/>
          </p:cNvPicPr>
          <p:nvPr/>
        </p:nvPicPr>
        <p:blipFill rotWithShape="1">
          <a:blip r:embed="rId2"/>
          <a:srcRect t="11823" b="18414"/>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3"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Content Placeholder 7">
            <a:extLst>
              <a:ext uri="{FF2B5EF4-FFF2-40B4-BE49-F238E27FC236}">
                <a16:creationId xmlns:a16="http://schemas.microsoft.com/office/drawing/2014/main" id="{02925FD3-BB79-A8CA-5FE0-0E22C799EF52}"/>
              </a:ext>
            </a:extLst>
          </p:cNvPr>
          <p:cNvSpPr>
            <a:spLocks noGrp="1"/>
          </p:cNvSpPr>
          <p:nvPr>
            <p:ph idx="1"/>
          </p:nvPr>
        </p:nvSpPr>
        <p:spPr>
          <a:xfrm>
            <a:off x="5232401" y="3146400"/>
            <a:ext cx="6140449" cy="2682000"/>
          </a:xfrm>
        </p:spPr>
        <p:txBody>
          <a:bodyPr vert="horz" lIns="91440" tIns="45720" rIns="91440" bIns="45720" rtlCol="0" anchor="t">
            <a:normAutofit/>
          </a:bodyPr>
          <a:lstStyle/>
          <a:p>
            <a:r>
              <a:rPr lang="pl-PL" sz="1600" noProof="1">
                <a:solidFill>
                  <a:schemeClr val="bg1"/>
                </a:solidFill>
                <a:ea typeface="+mn-lt"/>
                <a:cs typeface="+mn-lt"/>
              </a:rPr>
              <a:t>Torre del Oro to strażnica wojskowa Sewilli, która powstała za czasów Almohadów i służyła jako element systemu fortyfikacji miasta. Przepływająca tędy rzeka Gwadalkiwir od niepamiętnych czasów była jedynym portem rzecznym w Hiszpanii, co wpłynęło na rangę miasta oraz jego bogactwo </a:t>
            </a:r>
          </a:p>
          <a:p>
            <a:r>
              <a:rPr lang="pl-PL" sz="1600" noProof="1">
                <a:solidFill>
                  <a:schemeClr val="bg1"/>
                </a:solidFill>
                <a:ea typeface="+mn-lt"/>
                <a:cs typeface="+mn-lt"/>
              </a:rPr>
              <a:t>Wówczas po drugiej stro</a:t>
            </a:r>
            <a:r>
              <a:rPr lang="pl-PL" sz="1600" dirty="0">
                <a:solidFill>
                  <a:schemeClr val="bg1"/>
                </a:solidFill>
                <a:ea typeface="+mn-lt"/>
                <a:cs typeface="+mn-lt"/>
              </a:rPr>
              <a:t>nie rzeki znajdowała się podobna wieża (dziś nie ma po niej śladów). Aby uniemożliwić wpłynięcie do portu wrogim statkom, łączono oba łańcuchem, który nie pozwalał na przepłynięcie.</a:t>
            </a:r>
            <a:endParaRPr lang="pl-PL" sz="1600" dirty="0">
              <a:solidFill>
                <a:schemeClr val="bg1"/>
              </a:solidFill>
              <a:cs typeface="Calibri"/>
            </a:endParaRPr>
          </a:p>
        </p:txBody>
      </p:sp>
    </p:spTree>
    <p:extLst>
      <p:ext uri="{BB962C8B-B14F-4D97-AF65-F5344CB8AC3E}">
        <p14:creationId xmlns:p14="http://schemas.microsoft.com/office/powerpoint/2010/main" val="137564539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Panoramiczny</PresentationFormat>
  <Slides>10</Slides>
  <Notes>0</Notes>
  <HiddenSlides>1</HiddenSlides>
  <ScaleCrop>false</ScaleCrop>
  <HeadingPairs>
    <vt:vector size="4" baseType="variant">
      <vt:variant>
        <vt:lpstr>Motyw</vt:lpstr>
      </vt:variant>
      <vt:variant>
        <vt:i4>1</vt:i4>
      </vt:variant>
      <vt:variant>
        <vt:lpstr>Tytuły slajdów</vt:lpstr>
      </vt:variant>
      <vt:variant>
        <vt:i4>10</vt:i4>
      </vt:variant>
    </vt:vector>
  </HeadingPairs>
  <TitlesOfParts>
    <vt:vector size="11" baseType="lpstr">
      <vt:lpstr>Motyw pakietu Office</vt:lpstr>
      <vt:lpstr>              </vt:lpstr>
      <vt:lpstr>Hiszpania SEVILLA</vt:lpstr>
      <vt:lpstr>Prezentacja programu PowerPoint</vt:lpstr>
      <vt:lpstr>Prezentacja programu PowerPoint</vt:lpstr>
      <vt:lpstr>Prezentacja programu PowerPoint</vt:lpstr>
      <vt:lpstr>Zdjęcia obiektów na placu hiszpańskim</vt:lpstr>
      <vt:lpstr>Arena walk byków w Sewilli (Plaza de Toros de la Real Maestranza de Caballería de Sevilla)</vt:lpstr>
      <vt:lpstr>Arena jest udostępniona dla turystów również poza czasem przeprowadzania walk z bykami. Wewnątrz znajduje się muzeum corridy</vt:lpstr>
      <vt:lpstr>Muzeum Sztuk Pięknych w Sewilli Museo de Bellas Artes de Sevilla  Kolekcja Muzeum Sztuk Pięknych w Sewilli była gromadzona na przestrzeni lat głównie dzięki skonfiskowanym zasobom kościelnym, darowiznom prywatnym i nabytkom publicznym. W jego licznych salach można podziwiać genialne dzieła takich malarzy, jak m.in. El Greco, Pacheco, Velázquez czy Alonso Cano.      </vt:lpstr>
      <vt:lpstr>Torre del Oro  Złota Wieża w Sewilli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48730827968</dc:creator>
  <cp:lastModifiedBy>48730827968</cp:lastModifiedBy>
  <cp:revision>221</cp:revision>
  <dcterms:created xsi:type="dcterms:W3CDTF">2023-06-01T12:08:50Z</dcterms:created>
  <dcterms:modified xsi:type="dcterms:W3CDTF">2023-06-02T16:36:05Z</dcterms:modified>
</cp:coreProperties>
</file>