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Coldiac" charset="1" panose="00000000000000000000"/>
      <p:regular r:id="rId31"/>
    </p:embeddedFont>
    <p:embeddedFont>
      <p:font typeface="Now" charset="1" panose="00000500000000000000"/>
      <p:regular r:id="rId32"/>
    </p:embeddedFont>
    <p:embeddedFont>
      <p:font typeface="Now Bold" charset="1" panose="00000800000000000000"/>
      <p:regular r:id="rId33"/>
    </p:embeddedFont>
    <p:embeddedFont>
      <p:font typeface="Coldiac Italics" charset="1" panose="00000000000000000000"/>
      <p:regular r:id="rId34"/>
    </p:embeddedFont>
    <p:embeddedFont>
      <p:font typeface="Open Sans" charset="1" panose="020B0606030504020204"/>
      <p:regular r:id="rId35"/>
    </p:embeddedFont>
    <p:embeddedFont>
      <p:font typeface="Heebo Heavy" charset="1" panose="00000A0000000000000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32.png" Type="http://schemas.openxmlformats.org/officeDocument/2006/relationships/image"/><Relationship Id="rId7" Target="../media/image33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png" Type="http://schemas.openxmlformats.org/officeDocument/2006/relationships/image"/><Relationship Id="rId11" Target="../media/image4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48.png" Type="http://schemas.openxmlformats.org/officeDocument/2006/relationships/image"/><Relationship Id="rId5" Target="../media/image49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0.png" Type="http://schemas.openxmlformats.org/officeDocument/2006/relationships/image"/><Relationship Id="rId5" Target="../media/image51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2.png" Type="http://schemas.openxmlformats.org/officeDocument/2006/relationships/image"/><Relationship Id="rId5" Target="../media/image53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60.png" Type="http://schemas.openxmlformats.org/officeDocument/2006/relationships/image"/><Relationship Id="rId7" Target="../media/image61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62.png" Type="http://schemas.openxmlformats.org/officeDocument/2006/relationships/image"/><Relationship Id="rId5" Target="../media/image63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64.png" Type="http://schemas.openxmlformats.org/officeDocument/2006/relationships/image"/><Relationship Id="rId5" Target="../media/image65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66.png" Type="http://schemas.openxmlformats.org/officeDocument/2006/relationships/image"/><Relationship Id="rId5" Target="../media/image67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68.png" Type="http://schemas.openxmlformats.org/officeDocument/2006/relationships/image"/><Relationship Id="rId5" Target="../media/image6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96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39699" y="2314411"/>
            <a:ext cx="5566233" cy="5658178"/>
          </a:xfrm>
          <a:custGeom>
            <a:avLst/>
            <a:gdLst/>
            <a:ahLst/>
            <a:cxnLst/>
            <a:rect r="r" b="b" t="t" l="l"/>
            <a:pathLst>
              <a:path h="5658178" w="5566233">
                <a:moveTo>
                  <a:pt x="0" y="0"/>
                </a:moveTo>
                <a:lnTo>
                  <a:pt x="5566233" y="0"/>
                </a:lnTo>
                <a:lnTo>
                  <a:pt x="5566233" y="5658178"/>
                </a:lnTo>
                <a:lnTo>
                  <a:pt x="0" y="56581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071493" y="1507190"/>
            <a:ext cx="355215" cy="35521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571495" y="534673"/>
            <a:ext cx="355215" cy="35521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51092" y="8903085"/>
            <a:ext cx="355215" cy="35521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7259300" y="9497817"/>
            <a:ext cx="355215" cy="355215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884032">
            <a:off x="1048494" y="1066946"/>
            <a:ext cx="315628" cy="316419"/>
          </a:xfrm>
          <a:custGeom>
            <a:avLst/>
            <a:gdLst/>
            <a:ahLst/>
            <a:cxnLst/>
            <a:rect r="r" b="b" t="t" l="l"/>
            <a:pathLst>
              <a:path h="316419" w="315628">
                <a:moveTo>
                  <a:pt x="0" y="0"/>
                </a:moveTo>
                <a:lnTo>
                  <a:pt x="315628" y="0"/>
                </a:lnTo>
                <a:lnTo>
                  <a:pt x="315628" y="316419"/>
                </a:lnTo>
                <a:lnTo>
                  <a:pt x="0" y="316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252594">
            <a:off x="5492748" y="9898884"/>
            <a:ext cx="315628" cy="316419"/>
          </a:xfrm>
          <a:custGeom>
            <a:avLst/>
            <a:gdLst/>
            <a:ahLst/>
            <a:cxnLst/>
            <a:rect r="r" b="b" t="t" l="l"/>
            <a:pathLst>
              <a:path h="316419" w="315628">
                <a:moveTo>
                  <a:pt x="0" y="0"/>
                </a:moveTo>
                <a:lnTo>
                  <a:pt x="315628" y="0"/>
                </a:lnTo>
                <a:lnTo>
                  <a:pt x="315628" y="316419"/>
                </a:lnTo>
                <a:lnTo>
                  <a:pt x="0" y="316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88928">
            <a:off x="16939632" y="3048819"/>
            <a:ext cx="315628" cy="316419"/>
          </a:xfrm>
          <a:custGeom>
            <a:avLst/>
            <a:gdLst/>
            <a:ahLst/>
            <a:cxnLst/>
            <a:rect r="r" b="b" t="t" l="l"/>
            <a:pathLst>
              <a:path h="316419" w="315628">
                <a:moveTo>
                  <a:pt x="0" y="0"/>
                </a:moveTo>
                <a:lnTo>
                  <a:pt x="315629" y="0"/>
                </a:lnTo>
                <a:lnTo>
                  <a:pt x="315629" y="316420"/>
                </a:lnTo>
                <a:lnTo>
                  <a:pt x="0" y="3164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405441" y="1222608"/>
            <a:ext cx="11593776" cy="4293320"/>
          </a:xfrm>
          <a:custGeom>
            <a:avLst/>
            <a:gdLst/>
            <a:ahLst/>
            <a:cxnLst/>
            <a:rect r="r" b="b" t="t" l="l"/>
            <a:pathLst>
              <a:path h="4293320" w="11593776">
                <a:moveTo>
                  <a:pt x="0" y="0"/>
                </a:moveTo>
                <a:lnTo>
                  <a:pt x="11593777" y="0"/>
                </a:lnTo>
                <a:lnTo>
                  <a:pt x="11593777" y="4293320"/>
                </a:lnTo>
                <a:lnTo>
                  <a:pt x="0" y="42933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03" t="0" r="-1103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6405441" y="5744528"/>
            <a:ext cx="11593776" cy="3965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  <a:spcBef>
                <a:spcPct val="0"/>
              </a:spcBef>
            </a:pPr>
            <a:r>
              <a:rPr lang="en-US" sz="5199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4 C’s </a:t>
            </a:r>
          </a:p>
          <a:p>
            <a:pPr algn="l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creativity, critical thinking,</a:t>
            </a:r>
          </a:p>
          <a:p>
            <a:pPr algn="l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communication, collaboration </a:t>
            </a:r>
          </a:p>
          <a:p>
            <a:pPr algn="l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in schools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Florencja, czerwiec 2024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96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39699" y="1507190"/>
            <a:ext cx="7154440" cy="7272620"/>
          </a:xfrm>
          <a:custGeom>
            <a:avLst/>
            <a:gdLst/>
            <a:ahLst/>
            <a:cxnLst/>
            <a:rect r="r" b="b" t="t" l="l"/>
            <a:pathLst>
              <a:path h="7272620" w="7154440">
                <a:moveTo>
                  <a:pt x="0" y="0"/>
                </a:moveTo>
                <a:lnTo>
                  <a:pt x="7154439" y="0"/>
                </a:lnTo>
                <a:lnTo>
                  <a:pt x="7154439" y="7272620"/>
                </a:lnTo>
                <a:lnTo>
                  <a:pt x="0" y="72726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071493" y="1507190"/>
            <a:ext cx="355215" cy="35521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571495" y="534673"/>
            <a:ext cx="355215" cy="35521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51092" y="8903085"/>
            <a:ext cx="355215" cy="35521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418967" y="8424594"/>
            <a:ext cx="355215" cy="355215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884032">
            <a:off x="1048494" y="1066946"/>
            <a:ext cx="315628" cy="316419"/>
          </a:xfrm>
          <a:custGeom>
            <a:avLst/>
            <a:gdLst/>
            <a:ahLst/>
            <a:cxnLst/>
            <a:rect r="r" b="b" t="t" l="l"/>
            <a:pathLst>
              <a:path h="316419" w="315628">
                <a:moveTo>
                  <a:pt x="0" y="0"/>
                </a:moveTo>
                <a:lnTo>
                  <a:pt x="315628" y="0"/>
                </a:lnTo>
                <a:lnTo>
                  <a:pt x="315628" y="316419"/>
                </a:lnTo>
                <a:lnTo>
                  <a:pt x="0" y="316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350857" y="1808623"/>
            <a:ext cx="9715264" cy="724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7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4 C’s </a:t>
            </a:r>
          </a:p>
          <a:p>
            <a:pPr algn="l">
              <a:lnSpc>
                <a:spcPts val="7200"/>
              </a:lnSpc>
            </a:pPr>
            <a:r>
              <a:rPr lang="en-US" sz="7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kreatywność,</a:t>
            </a:r>
          </a:p>
          <a:p>
            <a:pPr algn="l">
              <a:lnSpc>
                <a:spcPts val="7200"/>
              </a:lnSpc>
            </a:pPr>
            <a:r>
              <a:rPr lang="en-US" sz="7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myślenie krytyczne,</a:t>
            </a:r>
          </a:p>
          <a:p>
            <a:pPr algn="l">
              <a:lnSpc>
                <a:spcPts val="7200"/>
              </a:lnSpc>
            </a:pPr>
            <a:r>
              <a:rPr lang="en-US" sz="7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komunikacja,</a:t>
            </a:r>
          </a:p>
          <a:p>
            <a:pPr algn="l">
              <a:lnSpc>
                <a:spcPts val="7200"/>
              </a:lnSpc>
            </a:pPr>
            <a:r>
              <a:rPr lang="en-US" sz="7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współpraca </a:t>
            </a:r>
          </a:p>
          <a:p>
            <a:pPr algn="l">
              <a:lnSpc>
                <a:spcPts val="7200"/>
              </a:lnSpc>
            </a:pPr>
            <a:r>
              <a:rPr lang="en-US" sz="7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 szkole</a:t>
            </a:r>
          </a:p>
          <a:p>
            <a:pPr algn="l">
              <a:lnSpc>
                <a:spcPts val="3200"/>
              </a:lnSpc>
            </a:pPr>
            <a:r>
              <a:rPr lang="en-US" sz="3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Florencja, czerwiec 2024</a:t>
            </a:r>
          </a:p>
          <a:p>
            <a:pPr algn="l">
              <a:lnSpc>
                <a:spcPts val="9999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8539994" y="9212067"/>
            <a:ext cx="8719306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Gabriela Majcher, Anna Łyszczarz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-1252594">
            <a:off x="7740157" y="9135546"/>
            <a:ext cx="315628" cy="316419"/>
          </a:xfrm>
          <a:custGeom>
            <a:avLst/>
            <a:gdLst/>
            <a:ahLst/>
            <a:cxnLst/>
            <a:rect r="r" b="b" t="t" l="l"/>
            <a:pathLst>
              <a:path h="316419" w="315628">
                <a:moveTo>
                  <a:pt x="0" y="0"/>
                </a:moveTo>
                <a:lnTo>
                  <a:pt x="315628" y="0"/>
                </a:lnTo>
                <a:lnTo>
                  <a:pt x="315628" y="316419"/>
                </a:lnTo>
                <a:lnTo>
                  <a:pt x="0" y="316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88928">
            <a:off x="16939632" y="3048819"/>
            <a:ext cx="315628" cy="316419"/>
          </a:xfrm>
          <a:custGeom>
            <a:avLst/>
            <a:gdLst/>
            <a:ahLst/>
            <a:cxnLst/>
            <a:rect r="r" b="b" t="t" l="l"/>
            <a:pathLst>
              <a:path h="316419" w="315628">
                <a:moveTo>
                  <a:pt x="0" y="0"/>
                </a:moveTo>
                <a:lnTo>
                  <a:pt x="315629" y="0"/>
                </a:lnTo>
                <a:lnTo>
                  <a:pt x="315629" y="316420"/>
                </a:lnTo>
                <a:lnTo>
                  <a:pt x="0" y="3164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56580" y="0"/>
            <a:ext cx="8331420" cy="10287000"/>
            <a:chOff x="0" y="0"/>
            <a:chExt cx="219428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284" cy="2709333"/>
            </a:xfrm>
            <a:custGeom>
              <a:avLst/>
              <a:gdLst/>
              <a:ahLst/>
              <a:cxnLst/>
              <a:rect r="r" b="b" t="t" l="l"/>
              <a:pathLst>
                <a:path h="2709333" w="2194284">
                  <a:moveTo>
                    <a:pt x="0" y="0"/>
                  </a:moveTo>
                  <a:lnTo>
                    <a:pt x="2194284" y="0"/>
                  </a:lnTo>
                  <a:lnTo>
                    <a:pt x="21942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9428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88380" y="9546809"/>
            <a:ext cx="522435" cy="52243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48430" y="427729"/>
            <a:ext cx="355215" cy="355215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252594">
            <a:off x="8889280" y="8807278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252594">
            <a:off x="17004580" y="856951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1816122" y="1028700"/>
            <a:ext cx="522435" cy="522435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0187718" y="1289918"/>
            <a:ext cx="8100282" cy="7978777"/>
          </a:xfrm>
          <a:custGeom>
            <a:avLst/>
            <a:gdLst/>
            <a:ahLst/>
            <a:cxnLst/>
            <a:rect r="r" b="b" t="t" l="l"/>
            <a:pathLst>
              <a:path h="7978777" w="8100282">
                <a:moveTo>
                  <a:pt x="0" y="0"/>
                </a:moveTo>
                <a:lnTo>
                  <a:pt x="8100282" y="0"/>
                </a:lnTo>
                <a:lnTo>
                  <a:pt x="8100282" y="7978777"/>
                </a:lnTo>
                <a:lnTo>
                  <a:pt x="0" y="79787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48430" y="1429301"/>
            <a:ext cx="9399307" cy="7633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</a:p>
          <a:p>
            <a:pPr algn="l" marL="777240" indent="-388620" lvl="1">
              <a:lnSpc>
                <a:spcPts val="5040"/>
              </a:lnSpc>
              <a:buAutoNum type="arabicPeriod" startAt="1"/>
            </a:pPr>
            <a:r>
              <a:rPr lang="en-US" sz="3600">
                <a:solidFill>
                  <a:srgbClr val="2961F6"/>
                </a:solidFill>
                <a:latin typeface="Now"/>
                <a:ea typeface="Now"/>
                <a:cs typeface="Now"/>
                <a:sym typeface="Now"/>
              </a:rPr>
              <a:t>Dlaczego myślenie krytyczne nazywane jest kompetencją XXI wieku?</a:t>
            </a:r>
          </a:p>
          <a:p>
            <a:pPr algn="l" marL="777240" indent="-388620" lvl="1">
              <a:lnSpc>
                <a:spcPts val="5040"/>
              </a:lnSpc>
              <a:buAutoNum type="arabicPeriod" startAt="1"/>
            </a:pPr>
            <a:r>
              <a:rPr lang="en-US" sz="3600">
                <a:solidFill>
                  <a:srgbClr val="2961F6"/>
                </a:solidFill>
                <a:latin typeface="Now"/>
                <a:ea typeface="Now"/>
                <a:cs typeface="Now"/>
                <a:sym typeface="Now"/>
              </a:rPr>
              <a:t>Jak wykształcić umiejętność krytycznego myślenia?</a:t>
            </a:r>
          </a:p>
          <a:p>
            <a:pPr algn="l" marL="777240" indent="-388620" lvl="1">
              <a:lnSpc>
                <a:spcPts val="5040"/>
              </a:lnSpc>
              <a:buAutoNum type="arabicPeriod" startAt="1"/>
            </a:pPr>
            <a:r>
              <a:rPr lang="en-US" sz="3600">
                <a:solidFill>
                  <a:srgbClr val="2961F6"/>
                </a:solidFill>
                <a:latin typeface="Now"/>
                <a:ea typeface="Now"/>
                <a:cs typeface="Now"/>
                <a:sym typeface="Now"/>
              </a:rPr>
              <a:t>„Jest sposób, żeby zrobić to lepiej – znajdź go” - k</a:t>
            </a:r>
            <a:r>
              <a:rPr lang="en-US" sz="3600">
                <a:solidFill>
                  <a:srgbClr val="2961F6"/>
                </a:solidFill>
                <a:latin typeface="Now"/>
                <a:ea typeface="Now"/>
                <a:cs typeface="Now"/>
                <a:sym typeface="Now"/>
              </a:rPr>
              <a:t>reatywność w szkole.</a:t>
            </a:r>
          </a:p>
          <a:p>
            <a:pPr algn="l" marL="777240" indent="-388620" lvl="1">
              <a:lnSpc>
                <a:spcPts val="5040"/>
              </a:lnSpc>
              <a:buAutoNum type="arabicPeriod" startAt="1"/>
            </a:pPr>
            <a:r>
              <a:rPr lang="en-US" sz="3600">
                <a:solidFill>
                  <a:srgbClr val="2961F6"/>
                </a:solidFill>
                <a:latin typeface="Now"/>
                <a:ea typeface="Now"/>
                <a:cs typeface="Now"/>
                <a:sym typeface="Now"/>
              </a:rPr>
              <a:t>Komunikacja w edukacji.</a:t>
            </a:r>
          </a:p>
          <a:p>
            <a:pPr algn="l" marL="777240" indent="-388620" lvl="1">
              <a:lnSpc>
                <a:spcPts val="5040"/>
              </a:lnSpc>
              <a:buAutoNum type="arabicPeriod" startAt="1"/>
            </a:pPr>
            <a:r>
              <a:rPr lang="en-US" sz="3600">
                <a:solidFill>
                  <a:srgbClr val="2961F6"/>
                </a:solidFill>
                <a:latin typeface="Now"/>
                <a:ea typeface="Now"/>
                <a:cs typeface="Now"/>
                <a:sym typeface="Now"/>
              </a:rPr>
              <a:t>Jeśli chcesz iść szybko, idź sam. Jeśli chcesz jechać daleko, idźcie razem czyli o współpracy w szkole.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03645" y="1046627"/>
            <a:ext cx="5453777" cy="904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2961F6"/>
                </a:solidFill>
                <a:latin typeface="Now Bold"/>
                <a:ea typeface="Now Bold"/>
                <a:cs typeface="Now Bold"/>
                <a:sym typeface="Now Bold"/>
              </a:rPr>
              <a:t>Plan prezentacji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1463" y="-56463"/>
            <a:ext cx="4057484" cy="10287000"/>
            <a:chOff x="0" y="0"/>
            <a:chExt cx="106863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68638" cy="2709333"/>
            </a:xfrm>
            <a:custGeom>
              <a:avLst/>
              <a:gdLst/>
              <a:ahLst/>
              <a:cxnLst/>
              <a:rect r="r" b="b" t="t" l="l"/>
              <a:pathLst>
                <a:path h="2709333" w="1068638">
                  <a:moveTo>
                    <a:pt x="0" y="0"/>
                  </a:moveTo>
                  <a:lnTo>
                    <a:pt x="1068638" y="0"/>
                  </a:lnTo>
                  <a:lnTo>
                    <a:pt x="106863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06863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472996" y="328415"/>
            <a:ext cx="522677" cy="52267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32190" y="9875322"/>
            <a:ext cx="355215" cy="355215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6776058" y="7680291"/>
            <a:ext cx="355215" cy="355215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1252594">
            <a:off x="9411957" y="9468206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292345">
            <a:off x="17289133" y="409412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563620" y="2464536"/>
            <a:ext cx="10694273" cy="7256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Według raportu “Problem fake news w Polsce”*, 81 % osób w wieku 15–24 lata za swoje źródło informacji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o świecie podaje media społecznościowe: Facebook, Instagram, YouTube, TikTok. Portale te, choć bez wątpienia mają swoją wartość jak choćby łatwość wymiany opinii i obiegu informacji, tworzenie platform dla ruchów obywatelskich są źródłem zarówno wartościowych informacji, które zachęcają do podjęcia działania, jak i wyglądających na wiarygodne treści dezinformacyjnych. Brak odpowiedniej edukacji, umiejętności krytycznego myślenia i wiedzy na temat działania mediów powodują, że młodzi ludzie nie potrafią odróżnić jakościowych treści od kłamstw.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*Źródło: krytycznyumysl.pl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1496111" y="2531211"/>
            <a:ext cx="6047741" cy="5949466"/>
          </a:xfrm>
          <a:custGeom>
            <a:avLst/>
            <a:gdLst/>
            <a:ahLst/>
            <a:cxnLst/>
            <a:rect r="r" b="b" t="t" l="l"/>
            <a:pathLst>
              <a:path h="5949466" w="6047741">
                <a:moveTo>
                  <a:pt x="0" y="0"/>
                </a:moveTo>
                <a:lnTo>
                  <a:pt x="6047742" y="0"/>
                </a:lnTo>
                <a:lnTo>
                  <a:pt x="6047742" y="5949465"/>
                </a:lnTo>
                <a:lnTo>
                  <a:pt x="0" y="59494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132875" y="8390024"/>
            <a:ext cx="1679702" cy="1662905"/>
          </a:xfrm>
          <a:custGeom>
            <a:avLst/>
            <a:gdLst/>
            <a:ahLst/>
            <a:cxnLst/>
            <a:rect r="r" b="b" t="t" l="l"/>
            <a:pathLst>
              <a:path h="1662905" w="1679702">
                <a:moveTo>
                  <a:pt x="0" y="0"/>
                </a:moveTo>
                <a:lnTo>
                  <a:pt x="1679702" y="0"/>
                </a:lnTo>
                <a:lnTo>
                  <a:pt x="1679702" y="1662906"/>
                </a:lnTo>
                <a:lnTo>
                  <a:pt x="0" y="16629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538157" y="774892"/>
            <a:ext cx="11113294" cy="1261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Dlaczego myślenie krytyczne nazywane jest </a:t>
            </a: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kompetencją XXI wieku?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2571463" y="385977"/>
            <a:ext cx="2038505" cy="2018120"/>
          </a:xfrm>
          <a:custGeom>
            <a:avLst/>
            <a:gdLst/>
            <a:ahLst/>
            <a:cxnLst/>
            <a:rect r="r" b="b" t="t" l="l"/>
            <a:pathLst>
              <a:path h="2018120" w="2038505">
                <a:moveTo>
                  <a:pt x="0" y="0"/>
                </a:moveTo>
                <a:lnTo>
                  <a:pt x="2038506" y="0"/>
                </a:lnTo>
                <a:lnTo>
                  <a:pt x="2038506" y="2018121"/>
                </a:lnTo>
                <a:lnTo>
                  <a:pt x="0" y="2018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96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252594">
            <a:off x="1102976" y="773342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6"/>
                </a:lnTo>
                <a:lnTo>
                  <a:pt x="0" y="510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60023">
            <a:off x="8609914" y="8732853"/>
            <a:ext cx="604548" cy="606063"/>
          </a:xfrm>
          <a:custGeom>
            <a:avLst/>
            <a:gdLst/>
            <a:ahLst/>
            <a:cxnLst/>
            <a:rect r="r" b="b" t="t" l="l"/>
            <a:pathLst>
              <a:path h="606063" w="604548">
                <a:moveTo>
                  <a:pt x="0" y="0"/>
                </a:moveTo>
                <a:lnTo>
                  <a:pt x="604548" y="0"/>
                </a:lnTo>
                <a:lnTo>
                  <a:pt x="604548" y="606063"/>
                </a:lnTo>
                <a:lnTo>
                  <a:pt x="0" y="606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324158" y="344119"/>
            <a:ext cx="355215" cy="355215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6178350" y="9931785"/>
            <a:ext cx="355215" cy="355215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-1549925">
            <a:off x="17359795" y="443976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24324" y="2602650"/>
            <a:ext cx="8436940" cy="5628142"/>
          </a:xfrm>
          <a:custGeom>
            <a:avLst/>
            <a:gdLst/>
            <a:ahLst/>
            <a:cxnLst/>
            <a:rect r="r" b="b" t="t" l="l"/>
            <a:pathLst>
              <a:path h="5628142" w="8436940">
                <a:moveTo>
                  <a:pt x="0" y="0"/>
                </a:moveTo>
                <a:lnTo>
                  <a:pt x="8436940" y="0"/>
                </a:lnTo>
                <a:lnTo>
                  <a:pt x="8436940" y="5628142"/>
                </a:lnTo>
                <a:lnTo>
                  <a:pt x="0" y="56281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969798" y="1207757"/>
            <a:ext cx="8985253" cy="9350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6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Młodzież, która potrafi krytycznie myśleć, potrafi też funkcjonować </a:t>
            </a:r>
          </a:p>
          <a:p>
            <a:pPr algn="ctr">
              <a:lnSpc>
                <a:spcPts val="3960"/>
              </a:lnSpc>
            </a:pPr>
            <a:r>
              <a:rPr lang="en-US" sz="36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 zmieniającym się świecie </a:t>
            </a:r>
          </a:p>
          <a:p>
            <a:pPr algn="ctr">
              <a:lnSpc>
                <a:spcPts val="3960"/>
              </a:lnSpc>
            </a:pPr>
            <a:r>
              <a:rPr lang="en-US" sz="36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i odpowiadać na jego wyzwania. Krytyczne myślenie:</a:t>
            </a:r>
          </a:p>
          <a:p>
            <a:pPr algn="ctr" marL="777240" indent="-388620" lvl="1">
              <a:lnSpc>
                <a:spcPts val="3960"/>
              </a:lnSpc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wspiera rozwój zarówno dzieci, młodzieży, jak i dorosłych, ponieważ pozwala na lepsze rozumienie siebie, swojego otoczenia i świata,</a:t>
            </a:r>
          </a:p>
          <a:p>
            <a:pPr algn="ctr" marL="777240" indent="-388620" lvl="1">
              <a:lnSpc>
                <a:spcPts val="3960"/>
              </a:lnSpc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wpływa na lepsze uczenie się, ponieważ skłania do zadawania pytań i poszukiwania odpowiedzi,</a:t>
            </a:r>
          </a:p>
          <a:p>
            <a:pPr algn="ctr" marL="777240" indent="-388620" lvl="1">
              <a:lnSpc>
                <a:spcPts val="3960"/>
              </a:lnSpc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buduje aktywne społeczeństwo, które dostrzega konsekwencje swoich działań i potrafi podjąć aktywności na rzecz wspólnego dobra.</a:t>
            </a:r>
          </a:p>
          <a:p>
            <a:pPr algn="ctr">
              <a:lnSpc>
                <a:spcPts val="3197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 flipV="true">
            <a:off x="5049428" y="2059823"/>
            <a:ext cx="1575502" cy="9525"/>
          </a:xfrm>
          <a:prstGeom prst="line">
            <a:avLst/>
          </a:prstGeom>
          <a:ln cap="flat" w="381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 flipV="true">
            <a:off x="5559108" y="2064585"/>
            <a:ext cx="556141" cy="0"/>
          </a:xfrm>
          <a:prstGeom prst="line">
            <a:avLst/>
          </a:prstGeom>
          <a:ln cap="flat" w="1143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459500" y="2360638"/>
            <a:ext cx="10755358" cy="7764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wg. Psychologii poznawczej 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961F6"/>
                </a:solidFill>
                <a:latin typeface="Coldiac Italics"/>
                <a:ea typeface="Coldiac Italics"/>
                <a:cs typeface="Coldiac Italics"/>
                <a:sym typeface="Coldiac Italics"/>
              </a:rPr>
              <a:t>„Myślenie krytyczne jest rodzajem myślenia realistycznego, ukierunkowanego na specyficzny cel, jakim jest ewaluacja. 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961F6"/>
                </a:solidFill>
                <a:latin typeface="Coldiac Italics"/>
                <a:ea typeface="Coldiac Italics"/>
                <a:cs typeface="Coldiac Italics"/>
                <a:sym typeface="Coldiac Italics"/>
              </a:rPr>
              <a:t>Celem myślenia krytycznego jest rzetelna 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961F6"/>
                </a:solidFill>
                <a:latin typeface="Coldiac Italics"/>
                <a:ea typeface="Coldiac Italics"/>
                <a:cs typeface="Coldiac Italics"/>
                <a:sym typeface="Coldiac Italics"/>
              </a:rPr>
              <a:t>i realistyczna ocena istotnych aspektów aktywności intelektualnej człowieka”  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Dr Stella Cottrell z University of East London twierdzi, że człowiek myślący krytycznie. Po pierwsze, powinien umiejętnie oceniać przeciwstawne argumenty i dowody. Po drugie, rozpoznawać stanowiska, wnioski i argumenty prezentowane przez interlokutora, a także techniki i manipulacje, które może on stosować, aby uczynić swój wywód bardziej przekonującym. Po trzecie, człowiek myślący krytycznie rozważa problemy 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w sposób ustrukturyzowany, wnikliwie i z wykorzystaniem prawideł logiki. Po czwarte, jako wisienka na torcie, potrafi on swój punkt widzenia przedstawiać w sposób jasny, zrozumiały 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i przemyślany.</a:t>
            </a:r>
          </a:p>
          <a:p>
            <a:pPr algn="ctr">
              <a:lnSpc>
                <a:spcPts val="3359"/>
              </a:lnSpc>
            </a:pP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źródło: https://web.swps.pl/strefa-psyche/blog/relacje/18957-myslenie-krytyczne-jak-sie-go-nauczyc-i-wlasciwie-po-co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806586" y="9258300"/>
            <a:ext cx="522677" cy="52267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252594">
            <a:off x="533776" y="841368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6997961" y="767361"/>
            <a:ext cx="522677" cy="52267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0183980" y="2566016"/>
            <a:ext cx="8104020" cy="8104020"/>
          </a:xfrm>
          <a:custGeom>
            <a:avLst/>
            <a:gdLst/>
            <a:ahLst/>
            <a:cxnLst/>
            <a:rect r="r" b="b" t="t" l="l"/>
            <a:pathLst>
              <a:path h="8104020" w="8104020">
                <a:moveTo>
                  <a:pt x="0" y="0"/>
                </a:moveTo>
                <a:lnTo>
                  <a:pt x="8104020" y="0"/>
                </a:lnTo>
                <a:lnTo>
                  <a:pt x="8104020" y="8104020"/>
                </a:lnTo>
                <a:lnTo>
                  <a:pt x="0" y="81040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444417" y="126320"/>
            <a:ext cx="3553544" cy="3133580"/>
          </a:xfrm>
          <a:custGeom>
            <a:avLst/>
            <a:gdLst/>
            <a:ahLst/>
            <a:cxnLst/>
            <a:rect r="r" b="b" t="t" l="l"/>
            <a:pathLst>
              <a:path h="3133580" w="3553544">
                <a:moveTo>
                  <a:pt x="0" y="0"/>
                </a:moveTo>
                <a:lnTo>
                  <a:pt x="3553544" y="0"/>
                </a:lnTo>
                <a:lnTo>
                  <a:pt x="3553544" y="3133580"/>
                </a:lnTo>
                <a:lnTo>
                  <a:pt x="0" y="31335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900504" y="385010"/>
            <a:ext cx="7906083" cy="1308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Czym jest myślenie krytyczne?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56580" y="0"/>
            <a:ext cx="8331420" cy="10287000"/>
            <a:chOff x="0" y="0"/>
            <a:chExt cx="219428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284" cy="2709333"/>
            </a:xfrm>
            <a:custGeom>
              <a:avLst/>
              <a:gdLst/>
              <a:ahLst/>
              <a:cxnLst/>
              <a:rect r="r" b="b" t="t" l="l"/>
              <a:pathLst>
                <a:path h="2709333" w="2194284">
                  <a:moveTo>
                    <a:pt x="0" y="0"/>
                  </a:moveTo>
                  <a:lnTo>
                    <a:pt x="2194284" y="0"/>
                  </a:lnTo>
                  <a:lnTo>
                    <a:pt x="21942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9428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67482" y="9698538"/>
            <a:ext cx="522435" cy="52243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219392" y="170360"/>
            <a:ext cx="355215" cy="355215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252594">
            <a:off x="10413341" y="9443179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252594">
            <a:off x="17004580" y="856951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1816122" y="1028700"/>
            <a:ext cx="522435" cy="522435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1540713" y="2373643"/>
            <a:ext cx="5560566" cy="5539714"/>
          </a:xfrm>
          <a:custGeom>
            <a:avLst/>
            <a:gdLst/>
            <a:ahLst/>
            <a:cxnLst/>
            <a:rect r="r" b="b" t="t" l="l"/>
            <a:pathLst>
              <a:path h="5539714" w="5560566">
                <a:moveTo>
                  <a:pt x="0" y="0"/>
                </a:moveTo>
                <a:lnTo>
                  <a:pt x="5560566" y="0"/>
                </a:lnTo>
                <a:lnTo>
                  <a:pt x="5560566" y="5539714"/>
                </a:lnTo>
                <a:lnTo>
                  <a:pt x="0" y="5539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33174" y="1045635"/>
            <a:ext cx="9399307" cy="7853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„krytyczne myślenie polega na ocenianiu napływających informacji, myśli i opinii własnych oraz cudzych, podnosi umiejętności rozpoznawania i odrzucania błędnych idei. Prowadzi do minimalizowania błędów, które często wynikają z patrzenia na problemy 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z subiektywnej perspektywy (np. kultury, w której zostaliśmy wychowani). Prowadzi do intelektualnej niezależności, pozwala na zgłębianie i rozwiązywanie problemów, na odrzucanie fałszywych sądów, na kwestionowanie uznanych autorytetów i tradycji”.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598945" y="9796878"/>
            <a:ext cx="2620447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D3EEA"/>
                </a:solidFill>
                <a:latin typeface="Open Sans"/>
                <a:ea typeface="Open Sans"/>
                <a:cs typeface="Open Sans"/>
                <a:sym typeface="Open Sans"/>
              </a:rPr>
              <a:t>żródło:glospedagogiczny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8787191" cy="10287000"/>
            <a:chOff x="0" y="0"/>
            <a:chExt cx="2314322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14322" cy="2709333"/>
            </a:xfrm>
            <a:custGeom>
              <a:avLst/>
              <a:gdLst/>
              <a:ahLst/>
              <a:cxnLst/>
              <a:rect r="r" b="b" t="t" l="l"/>
              <a:pathLst>
                <a:path h="2709333" w="2314322">
                  <a:moveTo>
                    <a:pt x="0" y="0"/>
                  </a:moveTo>
                  <a:lnTo>
                    <a:pt x="2314322" y="0"/>
                  </a:lnTo>
                  <a:lnTo>
                    <a:pt x="231432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14322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 flipV="true">
            <a:off x="3901466" y="2887980"/>
            <a:ext cx="1575502" cy="9525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H="true" flipV="true">
            <a:off x="4411146" y="2868930"/>
            <a:ext cx="556141" cy="0"/>
          </a:xfrm>
          <a:prstGeom prst="line">
            <a:avLst/>
          </a:prstGeom>
          <a:ln cap="flat" w="1143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9043858" y="747492"/>
            <a:ext cx="1257268" cy="125726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0" y="5049940"/>
            <a:ext cx="1257268" cy="1257268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-1252594">
            <a:off x="1115769" y="605352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598932">
            <a:off x="16662384" y="9689162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1" y="0"/>
                </a:lnTo>
                <a:lnTo>
                  <a:pt x="509441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623154" y="531345"/>
            <a:ext cx="497355" cy="497355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31345" y="4894822"/>
            <a:ext cx="497355" cy="497355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370489" y="3192780"/>
            <a:ext cx="6501342" cy="6807688"/>
          </a:xfrm>
          <a:custGeom>
            <a:avLst/>
            <a:gdLst/>
            <a:ahLst/>
            <a:cxnLst/>
            <a:rect r="r" b="b" t="t" l="l"/>
            <a:pathLst>
              <a:path h="6807688" w="6501342">
                <a:moveTo>
                  <a:pt x="0" y="0"/>
                </a:moveTo>
                <a:lnTo>
                  <a:pt x="6501342" y="0"/>
                </a:lnTo>
                <a:lnTo>
                  <a:pt x="6501342" y="6807688"/>
                </a:lnTo>
                <a:lnTo>
                  <a:pt x="0" y="6807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041493" y="1442801"/>
            <a:ext cx="7295448" cy="1106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Myślenie krytyczne jako kompetencja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658443" y="474195"/>
            <a:ext cx="7475135" cy="3768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Krytyczne myślenie, czyli racjonalny sposób podejścia do rzeczywistości, to kompetencja. Z wielu badań wynika, że nie jest ono wrodzone, lecz można je nabyć. Naturalnie jesteśmy predysponowani do reakcji emocjonalnych, a nie racjonalnych. Jednak krytycznie myślący człowiek dopuszcza do siebie myśl, że może być inaczej, niż podpowiadają mu emocje.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197590" y="1114425"/>
            <a:ext cx="1089760" cy="609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4573">
                <a:solidFill>
                  <a:srgbClr val="FFFFFF"/>
                </a:solidFill>
                <a:latin typeface="Heebo Heavy"/>
                <a:ea typeface="Heebo Heavy"/>
                <a:cs typeface="Heebo Heavy"/>
                <a:sym typeface="Heebo Heavy"/>
              </a:rPr>
              <a:t>01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658443" y="4837672"/>
            <a:ext cx="7475135" cy="4187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myślenia krytycznego można się nauczyć.  Przed wstąpieniem na drogę myślenia krytycznego warto zdać sobie sprawę, że nie będzie to lekki spacerek tatrzańską doliną, lecz mozolna wspinaczka na Lhotse w warunkach zimowych. Na człowieka myślącego krytycznie czyha wiele niebezpieczeństw, i nie chodzi tu tylko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o emocje, które zniekształcają racjonalny odbiór rzeczywistości.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281344" y="5477903"/>
            <a:ext cx="1089760" cy="609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4573">
                <a:solidFill>
                  <a:srgbClr val="FFFFFF"/>
                </a:solidFill>
                <a:latin typeface="Heebo Heavy"/>
                <a:ea typeface="Heebo Heavy"/>
                <a:cs typeface="Heebo Heavy"/>
                <a:sym typeface="Heebo Heavy"/>
              </a:rPr>
              <a:t>02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826224" y="8979558"/>
            <a:ext cx="1089760" cy="609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4573">
                <a:solidFill>
                  <a:srgbClr val="FFFFFF"/>
                </a:solidFill>
                <a:latin typeface="Heebo Heavy"/>
                <a:ea typeface="Heebo Heavy"/>
                <a:cs typeface="Heebo Heavy"/>
                <a:sym typeface="Heebo Heavy"/>
              </a:rPr>
              <a:t>03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183775" y="9630513"/>
            <a:ext cx="3901916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D3EEA"/>
                </a:solidFill>
                <a:latin typeface="Coldiac"/>
                <a:ea typeface="Coldiac"/>
                <a:cs typeface="Coldiac"/>
                <a:sym typeface="Coldiac"/>
              </a:rPr>
              <a:t>źródło: Strefa Psyche SWPS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 flipV="true">
            <a:off x="8356249" y="1434265"/>
            <a:ext cx="1575502" cy="9525"/>
          </a:xfrm>
          <a:prstGeom prst="line">
            <a:avLst/>
          </a:prstGeom>
          <a:ln cap="flat" w="381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 flipV="true">
            <a:off x="8865930" y="1415215"/>
            <a:ext cx="556141" cy="0"/>
          </a:xfrm>
          <a:prstGeom prst="line">
            <a:avLst/>
          </a:prstGeom>
          <a:ln cap="flat" w="1143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0" y="2020806"/>
            <a:ext cx="18288000" cy="7215998"/>
            <a:chOff x="0" y="0"/>
            <a:chExt cx="4816593" cy="19005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1900510"/>
            </a:xfrm>
            <a:custGeom>
              <a:avLst/>
              <a:gdLst/>
              <a:ahLst/>
              <a:cxnLst/>
              <a:rect r="r" b="b" t="t" l="l"/>
              <a:pathLst>
                <a:path h="190051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900510"/>
                  </a:lnTo>
                  <a:lnTo>
                    <a:pt x="0" y="1900510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19386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432615" y="373380"/>
            <a:ext cx="15422770" cy="655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Człowiek krytyczny powinien: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8329074" y="3247588"/>
            <a:ext cx="1316426" cy="1404187"/>
          </a:xfrm>
          <a:custGeom>
            <a:avLst/>
            <a:gdLst/>
            <a:ahLst/>
            <a:cxnLst/>
            <a:rect r="r" b="b" t="t" l="l"/>
            <a:pathLst>
              <a:path h="1404187" w="1316426">
                <a:moveTo>
                  <a:pt x="0" y="0"/>
                </a:moveTo>
                <a:lnTo>
                  <a:pt x="1316426" y="0"/>
                </a:lnTo>
                <a:lnTo>
                  <a:pt x="1316426" y="1404188"/>
                </a:lnTo>
                <a:lnTo>
                  <a:pt x="0" y="14041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260744" y="3203708"/>
            <a:ext cx="1316426" cy="1316426"/>
          </a:xfrm>
          <a:custGeom>
            <a:avLst/>
            <a:gdLst/>
            <a:ahLst/>
            <a:cxnLst/>
            <a:rect r="r" b="b" t="t" l="l"/>
            <a:pathLst>
              <a:path h="1316426" w="1316426">
                <a:moveTo>
                  <a:pt x="0" y="0"/>
                </a:moveTo>
                <a:lnTo>
                  <a:pt x="1316426" y="0"/>
                </a:lnTo>
                <a:lnTo>
                  <a:pt x="1316426" y="1316425"/>
                </a:lnTo>
                <a:lnTo>
                  <a:pt x="0" y="13164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09206" y="5119686"/>
            <a:ext cx="5219501" cy="1362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4"/>
              </a:lnSpc>
              <a:spcBef>
                <a:spcPct val="0"/>
              </a:spcBef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stosować wcześniej zdobytą wiedzę w nowych sytuacjach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534250" y="5119686"/>
            <a:ext cx="5219501" cy="3190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Być otwartym na naukę – oznacza to gotowość, </a:t>
            </a:r>
          </a:p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by zawsze i wszędzie uszczknąć nowej wiedzy. </a:t>
            </a:r>
          </a:p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Oznacza też postawę, </a:t>
            </a:r>
          </a:p>
          <a:p>
            <a:pPr algn="ctr">
              <a:lnSpc>
                <a:spcPts val="3674"/>
              </a:lnSpc>
              <a:spcBef>
                <a:spcPct val="0"/>
              </a:spcBef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 której uwzględnia się inne perspektywy i pomysły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397404" y="3291469"/>
            <a:ext cx="1316426" cy="1316426"/>
          </a:xfrm>
          <a:custGeom>
            <a:avLst/>
            <a:gdLst/>
            <a:ahLst/>
            <a:cxnLst/>
            <a:rect r="r" b="b" t="t" l="l"/>
            <a:pathLst>
              <a:path h="1316426" w="1316426">
                <a:moveTo>
                  <a:pt x="0" y="0"/>
                </a:moveTo>
                <a:lnTo>
                  <a:pt x="1316426" y="0"/>
                </a:lnTo>
                <a:lnTo>
                  <a:pt x="1316426" y="1316426"/>
                </a:lnTo>
                <a:lnTo>
                  <a:pt x="0" y="13164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282506" y="5119686"/>
            <a:ext cx="5952282" cy="2733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zadawać pytania </a:t>
            </a:r>
          </a:p>
          <a:p>
            <a:pPr algn="ctr">
              <a:lnSpc>
                <a:spcPts val="3674"/>
              </a:lnSpc>
              <a:spcBef>
                <a:spcPct val="0"/>
              </a:spcBef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i identyfikować problemy. Pytajniki skłaniają do dociekań, wzbudzają intelektualny ferment, czasem demaskują ignorancję</a:t>
            </a:r>
          </a:p>
        </p:txBody>
      </p:sp>
      <p:sp>
        <p:nvSpPr>
          <p:cNvPr name="AutoShape 14" id="14"/>
          <p:cNvSpPr/>
          <p:nvPr/>
        </p:nvSpPr>
        <p:spPr>
          <a:xfrm flipV="true">
            <a:off x="5858039" y="3291469"/>
            <a:ext cx="0" cy="4465042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flipV="true">
            <a:off x="12282506" y="3396284"/>
            <a:ext cx="0" cy="4465042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6" id="16"/>
          <p:cNvGrpSpPr/>
          <p:nvPr/>
        </p:nvGrpSpPr>
        <p:grpSpPr>
          <a:xfrm rot="0">
            <a:off x="767361" y="835388"/>
            <a:ext cx="522677" cy="522677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-1252594">
            <a:off x="16929661" y="1102707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 flipV="true">
            <a:off x="8356249" y="1434265"/>
            <a:ext cx="1575502" cy="9525"/>
          </a:xfrm>
          <a:prstGeom prst="line">
            <a:avLst/>
          </a:prstGeom>
          <a:ln cap="flat" w="381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 flipV="true">
            <a:off x="8865930" y="1415215"/>
            <a:ext cx="556141" cy="0"/>
          </a:xfrm>
          <a:prstGeom prst="line">
            <a:avLst/>
          </a:prstGeom>
          <a:ln cap="flat" w="1143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0" y="1844596"/>
            <a:ext cx="18288000" cy="7215998"/>
            <a:chOff x="0" y="0"/>
            <a:chExt cx="4816593" cy="19005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1900510"/>
            </a:xfrm>
            <a:custGeom>
              <a:avLst/>
              <a:gdLst/>
              <a:ahLst/>
              <a:cxnLst/>
              <a:rect r="r" b="b" t="t" l="l"/>
              <a:pathLst>
                <a:path h="190051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900510"/>
                  </a:lnTo>
                  <a:lnTo>
                    <a:pt x="0" y="1900510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19386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432615" y="373380"/>
            <a:ext cx="15422770" cy="655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Człowiek krytyczny powinien c.d.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943917" y="2911297"/>
            <a:ext cx="1453963" cy="1264947"/>
          </a:xfrm>
          <a:custGeom>
            <a:avLst/>
            <a:gdLst/>
            <a:ahLst/>
            <a:cxnLst/>
            <a:rect r="r" b="b" t="t" l="l"/>
            <a:pathLst>
              <a:path h="1264947" w="1453963">
                <a:moveTo>
                  <a:pt x="0" y="0"/>
                </a:moveTo>
                <a:lnTo>
                  <a:pt x="1453962" y="0"/>
                </a:lnTo>
                <a:lnTo>
                  <a:pt x="1453962" y="1264947"/>
                </a:lnTo>
                <a:lnTo>
                  <a:pt x="0" y="12649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0" y="4667367"/>
            <a:ext cx="6052839" cy="2733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4"/>
              </a:lnSpc>
              <a:spcBef>
                <a:spcPct val="0"/>
              </a:spcBef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podejmować intelektualne ryzyko, omijać utarte schematy! Intelektualne ryzyko oznacza też gotowość do poniesienia porażki i wyciągnięcia z niej wniosków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8323727" y="2167960"/>
            <a:ext cx="1084406" cy="1316426"/>
          </a:xfrm>
          <a:custGeom>
            <a:avLst/>
            <a:gdLst/>
            <a:ahLst/>
            <a:cxnLst/>
            <a:rect r="r" b="b" t="t" l="l"/>
            <a:pathLst>
              <a:path h="1316426" w="1084406">
                <a:moveTo>
                  <a:pt x="0" y="0"/>
                </a:moveTo>
                <a:lnTo>
                  <a:pt x="1084406" y="0"/>
                </a:lnTo>
                <a:lnTo>
                  <a:pt x="1084406" y="1316426"/>
                </a:lnTo>
                <a:lnTo>
                  <a:pt x="0" y="13164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731984" y="2911297"/>
            <a:ext cx="1404187" cy="1404187"/>
          </a:xfrm>
          <a:custGeom>
            <a:avLst/>
            <a:gdLst/>
            <a:ahLst/>
            <a:cxnLst/>
            <a:rect r="r" b="b" t="t" l="l"/>
            <a:pathLst>
              <a:path h="1404187" w="1404187">
                <a:moveTo>
                  <a:pt x="0" y="0"/>
                </a:moveTo>
                <a:lnTo>
                  <a:pt x="1404187" y="0"/>
                </a:lnTo>
                <a:lnTo>
                  <a:pt x="1404187" y="1404187"/>
                </a:lnTo>
                <a:lnTo>
                  <a:pt x="0" y="14041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469949" y="4119094"/>
            <a:ext cx="7904242" cy="5019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myśleć w sposób niezależny </a:t>
            </a:r>
          </a:p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i współzależny!</a:t>
            </a:r>
          </a:p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myślenie niezależne</a:t>
            </a:r>
          </a:p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jest ważne, ale równie istotne </a:t>
            </a:r>
          </a:p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jest myślenie wspólne. </a:t>
            </a:r>
          </a:p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 rozmowie, wymianie pomysłów </a:t>
            </a:r>
          </a:p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rodzi się nowa jakość myślenia,  </a:t>
            </a:r>
          </a:p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Na bazie myślenia wspólnego </a:t>
            </a:r>
          </a:p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wykształca się też umiejętność </a:t>
            </a:r>
          </a:p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współpracy w grupie</a:t>
            </a:r>
          </a:p>
          <a:p>
            <a:pPr algn="l">
              <a:lnSpc>
                <a:spcPts val="3674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822083" y="4509168"/>
            <a:ext cx="5223988" cy="4105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4"/>
              </a:lnSpc>
              <a:spcBef>
                <a:spcPct val="0"/>
              </a:spcBef>
            </a:pPr>
            <a:r>
              <a:rPr lang="en-US" sz="2624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 pielęgnować w sobie ciekawość świata i ludzi – dla Leonarda da Vinci ciekawość była najważniejszym nawykiem umysłu. Pielęgnowanie jej to najważniejszy obowiązek człowieka myślącego krytycznie!</a:t>
            </a:r>
          </a:p>
        </p:txBody>
      </p:sp>
      <p:sp>
        <p:nvSpPr>
          <p:cNvPr name="AutoShape 14" id="14"/>
          <p:cNvSpPr/>
          <p:nvPr/>
        </p:nvSpPr>
        <p:spPr>
          <a:xfrm flipV="true">
            <a:off x="6166882" y="3290146"/>
            <a:ext cx="0" cy="4465042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flipV="true">
            <a:off x="12668560" y="3220074"/>
            <a:ext cx="0" cy="4465042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6" id="16"/>
          <p:cNvGrpSpPr/>
          <p:nvPr/>
        </p:nvGrpSpPr>
        <p:grpSpPr>
          <a:xfrm rot="0">
            <a:off x="767361" y="835388"/>
            <a:ext cx="522677" cy="522677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-1252594">
            <a:off x="16929661" y="1102707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 flipV="true">
            <a:off x="8356249" y="1739818"/>
            <a:ext cx="1575502" cy="9525"/>
          </a:xfrm>
          <a:prstGeom prst="line">
            <a:avLst/>
          </a:prstGeom>
          <a:ln cap="flat" w="381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 flipV="true">
            <a:off x="8799483" y="1744581"/>
            <a:ext cx="556141" cy="0"/>
          </a:xfrm>
          <a:prstGeom prst="line">
            <a:avLst/>
          </a:prstGeom>
          <a:ln cap="flat" w="1143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028700" y="2991160"/>
            <a:ext cx="3740214" cy="4487350"/>
            <a:chOff x="0" y="0"/>
            <a:chExt cx="985077" cy="118185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85077" cy="1181854"/>
            </a:xfrm>
            <a:custGeom>
              <a:avLst/>
              <a:gdLst/>
              <a:ahLst/>
              <a:cxnLst/>
              <a:rect r="r" b="b" t="t" l="l"/>
              <a:pathLst>
                <a:path h="1181854" w="985077">
                  <a:moveTo>
                    <a:pt x="72447" y="0"/>
                  </a:moveTo>
                  <a:lnTo>
                    <a:pt x="912630" y="0"/>
                  </a:lnTo>
                  <a:cubicBezTo>
                    <a:pt x="931844" y="0"/>
                    <a:pt x="950271" y="7633"/>
                    <a:pt x="963858" y="21219"/>
                  </a:cubicBezTo>
                  <a:cubicBezTo>
                    <a:pt x="977444" y="34806"/>
                    <a:pt x="985077" y="53233"/>
                    <a:pt x="985077" y="72447"/>
                  </a:cubicBezTo>
                  <a:lnTo>
                    <a:pt x="985077" y="1109407"/>
                  </a:lnTo>
                  <a:cubicBezTo>
                    <a:pt x="985077" y="1128621"/>
                    <a:pt x="977444" y="1147048"/>
                    <a:pt x="963858" y="1160634"/>
                  </a:cubicBezTo>
                  <a:cubicBezTo>
                    <a:pt x="950271" y="1174221"/>
                    <a:pt x="931844" y="1181854"/>
                    <a:pt x="912630" y="1181854"/>
                  </a:cubicBezTo>
                  <a:lnTo>
                    <a:pt x="72447" y="1181854"/>
                  </a:lnTo>
                  <a:cubicBezTo>
                    <a:pt x="53233" y="1181854"/>
                    <a:pt x="34806" y="1174221"/>
                    <a:pt x="21219" y="1160634"/>
                  </a:cubicBezTo>
                  <a:cubicBezTo>
                    <a:pt x="7633" y="1147048"/>
                    <a:pt x="0" y="1128621"/>
                    <a:pt x="0" y="1109407"/>
                  </a:cubicBezTo>
                  <a:lnTo>
                    <a:pt x="0" y="72447"/>
                  </a:lnTo>
                  <a:cubicBezTo>
                    <a:pt x="0" y="53233"/>
                    <a:pt x="7633" y="34806"/>
                    <a:pt x="21219" y="21219"/>
                  </a:cubicBezTo>
                  <a:cubicBezTo>
                    <a:pt x="34806" y="7633"/>
                    <a:pt x="53233" y="0"/>
                    <a:pt x="72447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985077" cy="12199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196309" y="3074611"/>
            <a:ext cx="3740214" cy="4487350"/>
            <a:chOff x="0" y="0"/>
            <a:chExt cx="985077" cy="118185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85077" cy="1181854"/>
            </a:xfrm>
            <a:custGeom>
              <a:avLst/>
              <a:gdLst/>
              <a:ahLst/>
              <a:cxnLst/>
              <a:rect r="r" b="b" t="t" l="l"/>
              <a:pathLst>
                <a:path h="1181854" w="985077">
                  <a:moveTo>
                    <a:pt x="72447" y="0"/>
                  </a:moveTo>
                  <a:lnTo>
                    <a:pt x="912630" y="0"/>
                  </a:lnTo>
                  <a:cubicBezTo>
                    <a:pt x="931844" y="0"/>
                    <a:pt x="950271" y="7633"/>
                    <a:pt x="963858" y="21219"/>
                  </a:cubicBezTo>
                  <a:cubicBezTo>
                    <a:pt x="977444" y="34806"/>
                    <a:pt x="985077" y="53233"/>
                    <a:pt x="985077" y="72447"/>
                  </a:cubicBezTo>
                  <a:lnTo>
                    <a:pt x="985077" y="1109407"/>
                  </a:lnTo>
                  <a:cubicBezTo>
                    <a:pt x="985077" y="1128621"/>
                    <a:pt x="977444" y="1147048"/>
                    <a:pt x="963858" y="1160634"/>
                  </a:cubicBezTo>
                  <a:cubicBezTo>
                    <a:pt x="950271" y="1174221"/>
                    <a:pt x="931844" y="1181854"/>
                    <a:pt x="912630" y="1181854"/>
                  </a:cubicBezTo>
                  <a:lnTo>
                    <a:pt x="72447" y="1181854"/>
                  </a:lnTo>
                  <a:cubicBezTo>
                    <a:pt x="53233" y="1181854"/>
                    <a:pt x="34806" y="1174221"/>
                    <a:pt x="21219" y="1160634"/>
                  </a:cubicBezTo>
                  <a:cubicBezTo>
                    <a:pt x="7633" y="1147048"/>
                    <a:pt x="0" y="1128621"/>
                    <a:pt x="0" y="1109407"/>
                  </a:cubicBezTo>
                  <a:lnTo>
                    <a:pt x="0" y="72447"/>
                  </a:lnTo>
                  <a:cubicBezTo>
                    <a:pt x="0" y="53233"/>
                    <a:pt x="7633" y="34806"/>
                    <a:pt x="21219" y="21219"/>
                  </a:cubicBezTo>
                  <a:cubicBezTo>
                    <a:pt x="34806" y="7633"/>
                    <a:pt x="53233" y="0"/>
                    <a:pt x="72447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985077" cy="12199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355624" y="3074611"/>
            <a:ext cx="3740214" cy="4487350"/>
            <a:chOff x="0" y="0"/>
            <a:chExt cx="985077" cy="118185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85077" cy="1181854"/>
            </a:xfrm>
            <a:custGeom>
              <a:avLst/>
              <a:gdLst/>
              <a:ahLst/>
              <a:cxnLst/>
              <a:rect r="r" b="b" t="t" l="l"/>
              <a:pathLst>
                <a:path h="1181854" w="985077">
                  <a:moveTo>
                    <a:pt x="72447" y="0"/>
                  </a:moveTo>
                  <a:lnTo>
                    <a:pt x="912630" y="0"/>
                  </a:lnTo>
                  <a:cubicBezTo>
                    <a:pt x="931844" y="0"/>
                    <a:pt x="950271" y="7633"/>
                    <a:pt x="963858" y="21219"/>
                  </a:cubicBezTo>
                  <a:cubicBezTo>
                    <a:pt x="977444" y="34806"/>
                    <a:pt x="985077" y="53233"/>
                    <a:pt x="985077" y="72447"/>
                  </a:cubicBezTo>
                  <a:lnTo>
                    <a:pt x="985077" y="1109407"/>
                  </a:lnTo>
                  <a:cubicBezTo>
                    <a:pt x="985077" y="1128621"/>
                    <a:pt x="977444" y="1147048"/>
                    <a:pt x="963858" y="1160634"/>
                  </a:cubicBezTo>
                  <a:cubicBezTo>
                    <a:pt x="950271" y="1174221"/>
                    <a:pt x="931844" y="1181854"/>
                    <a:pt x="912630" y="1181854"/>
                  </a:cubicBezTo>
                  <a:lnTo>
                    <a:pt x="72447" y="1181854"/>
                  </a:lnTo>
                  <a:cubicBezTo>
                    <a:pt x="53233" y="1181854"/>
                    <a:pt x="34806" y="1174221"/>
                    <a:pt x="21219" y="1160634"/>
                  </a:cubicBezTo>
                  <a:cubicBezTo>
                    <a:pt x="7633" y="1147048"/>
                    <a:pt x="0" y="1128621"/>
                    <a:pt x="0" y="1109407"/>
                  </a:cubicBezTo>
                  <a:lnTo>
                    <a:pt x="0" y="72447"/>
                  </a:lnTo>
                  <a:cubicBezTo>
                    <a:pt x="0" y="53233"/>
                    <a:pt x="7633" y="34806"/>
                    <a:pt x="21219" y="21219"/>
                  </a:cubicBezTo>
                  <a:cubicBezTo>
                    <a:pt x="34806" y="7633"/>
                    <a:pt x="53233" y="0"/>
                    <a:pt x="72447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985077" cy="12199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519086" y="3074611"/>
            <a:ext cx="3740214" cy="4487350"/>
            <a:chOff x="0" y="0"/>
            <a:chExt cx="985077" cy="118185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85077" cy="1181854"/>
            </a:xfrm>
            <a:custGeom>
              <a:avLst/>
              <a:gdLst/>
              <a:ahLst/>
              <a:cxnLst/>
              <a:rect r="r" b="b" t="t" l="l"/>
              <a:pathLst>
                <a:path h="1181854" w="985077">
                  <a:moveTo>
                    <a:pt x="72447" y="0"/>
                  </a:moveTo>
                  <a:lnTo>
                    <a:pt x="912630" y="0"/>
                  </a:lnTo>
                  <a:cubicBezTo>
                    <a:pt x="931844" y="0"/>
                    <a:pt x="950271" y="7633"/>
                    <a:pt x="963858" y="21219"/>
                  </a:cubicBezTo>
                  <a:cubicBezTo>
                    <a:pt x="977444" y="34806"/>
                    <a:pt x="985077" y="53233"/>
                    <a:pt x="985077" y="72447"/>
                  </a:cubicBezTo>
                  <a:lnTo>
                    <a:pt x="985077" y="1109407"/>
                  </a:lnTo>
                  <a:cubicBezTo>
                    <a:pt x="985077" y="1128621"/>
                    <a:pt x="977444" y="1147048"/>
                    <a:pt x="963858" y="1160634"/>
                  </a:cubicBezTo>
                  <a:cubicBezTo>
                    <a:pt x="950271" y="1174221"/>
                    <a:pt x="931844" y="1181854"/>
                    <a:pt x="912630" y="1181854"/>
                  </a:cubicBezTo>
                  <a:lnTo>
                    <a:pt x="72447" y="1181854"/>
                  </a:lnTo>
                  <a:cubicBezTo>
                    <a:pt x="53233" y="1181854"/>
                    <a:pt x="34806" y="1174221"/>
                    <a:pt x="21219" y="1160634"/>
                  </a:cubicBezTo>
                  <a:cubicBezTo>
                    <a:pt x="7633" y="1147048"/>
                    <a:pt x="0" y="1128621"/>
                    <a:pt x="0" y="1109407"/>
                  </a:cubicBezTo>
                  <a:lnTo>
                    <a:pt x="0" y="72447"/>
                  </a:lnTo>
                  <a:cubicBezTo>
                    <a:pt x="0" y="53233"/>
                    <a:pt x="7633" y="34806"/>
                    <a:pt x="21219" y="21219"/>
                  </a:cubicBezTo>
                  <a:cubicBezTo>
                    <a:pt x="34806" y="7633"/>
                    <a:pt x="53233" y="0"/>
                    <a:pt x="72447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985077" cy="12199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982137" y="3436955"/>
            <a:ext cx="1809850" cy="1797880"/>
          </a:xfrm>
          <a:custGeom>
            <a:avLst/>
            <a:gdLst/>
            <a:ahLst/>
            <a:cxnLst/>
            <a:rect r="r" b="b" t="t" l="l"/>
            <a:pathLst>
              <a:path h="1797880" w="1809850">
                <a:moveTo>
                  <a:pt x="0" y="0"/>
                </a:moveTo>
                <a:lnTo>
                  <a:pt x="1809850" y="0"/>
                </a:lnTo>
                <a:lnTo>
                  <a:pt x="1809850" y="1797880"/>
                </a:lnTo>
                <a:lnTo>
                  <a:pt x="0" y="1797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245357" y="3520406"/>
            <a:ext cx="1633823" cy="1797880"/>
          </a:xfrm>
          <a:custGeom>
            <a:avLst/>
            <a:gdLst/>
            <a:ahLst/>
            <a:cxnLst/>
            <a:rect r="r" b="b" t="t" l="l"/>
            <a:pathLst>
              <a:path h="1797880" w="1633823">
                <a:moveTo>
                  <a:pt x="0" y="0"/>
                </a:moveTo>
                <a:lnTo>
                  <a:pt x="1633824" y="0"/>
                </a:lnTo>
                <a:lnTo>
                  <a:pt x="1633824" y="1797880"/>
                </a:lnTo>
                <a:lnTo>
                  <a:pt x="0" y="17978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326791" y="3345620"/>
            <a:ext cx="1797880" cy="1797880"/>
          </a:xfrm>
          <a:custGeom>
            <a:avLst/>
            <a:gdLst/>
            <a:ahLst/>
            <a:cxnLst/>
            <a:rect r="r" b="b" t="t" l="l"/>
            <a:pathLst>
              <a:path h="1797880" w="1797880">
                <a:moveTo>
                  <a:pt x="0" y="0"/>
                </a:moveTo>
                <a:lnTo>
                  <a:pt x="1797880" y="0"/>
                </a:lnTo>
                <a:lnTo>
                  <a:pt x="1797880" y="1797880"/>
                </a:lnTo>
                <a:lnTo>
                  <a:pt x="0" y="17978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72213" y="3436955"/>
            <a:ext cx="1721470" cy="1797880"/>
          </a:xfrm>
          <a:custGeom>
            <a:avLst/>
            <a:gdLst/>
            <a:ahLst/>
            <a:cxnLst/>
            <a:rect r="r" b="b" t="t" l="l"/>
            <a:pathLst>
              <a:path h="1797880" w="1721470">
                <a:moveTo>
                  <a:pt x="0" y="0"/>
                </a:moveTo>
                <a:lnTo>
                  <a:pt x="1721470" y="0"/>
                </a:lnTo>
                <a:lnTo>
                  <a:pt x="1721470" y="1797880"/>
                </a:lnTo>
                <a:lnTo>
                  <a:pt x="0" y="17978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4457489" y="218782"/>
            <a:ext cx="9373022" cy="1468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95"/>
              </a:lnSpc>
            </a:pPr>
            <a:r>
              <a:rPr lang="en-US" sz="5695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Co sprzyja myśleniu krytycznemu?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898807" y="1870030"/>
            <a:ext cx="12490386" cy="986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Myślenie krytyczne musi trafić na podatny grunt, 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tej kompetencji sprzyjają: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639887" y="5818635"/>
            <a:ext cx="2517841" cy="1253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otwartość umysłu,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rozsądek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524036" y="5848584"/>
            <a:ext cx="3076467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elastyczność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582142" y="5818104"/>
            <a:ext cx="3291325" cy="834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pracowitość,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wytrwałość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286046" y="5848584"/>
            <a:ext cx="22938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spc="36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skupienie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-1252594">
            <a:off x="1102976" y="1102707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252594">
            <a:off x="17333576" y="9332307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15727251" y="1687431"/>
            <a:ext cx="522677" cy="522677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282912" y="7774598"/>
            <a:ext cx="522677" cy="522677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2898807" y="7981061"/>
            <a:ext cx="12490386" cy="197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Ważne, aby umieć ponownie analizować swoje pomysły i nie bać się zmieniać zdanie. Co istotne i zarazem bardzo trudne należy otworzyć się na alternatywne poglądy, akceptować niuanse 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i wieloznaczności oraz ciągle się uczyć.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96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668405" y="368167"/>
            <a:ext cx="9444325" cy="9834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4"/>
              </a:lnSpc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Krytyczne myślenie jest odwrotnością myślenia automatycznego, które niewiele ma wspólnego </a:t>
            </a:r>
          </a:p>
          <a:p>
            <a:pPr algn="ctr">
              <a:lnSpc>
                <a:spcPts val="3744"/>
              </a:lnSpc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z racjonalnym argumentowaniem czy szacowaniem </a:t>
            </a:r>
          </a:p>
          <a:p>
            <a:pPr algn="ctr">
              <a:lnSpc>
                <a:spcPts val="3744"/>
              </a:lnSpc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prawdopodobieństwa. </a:t>
            </a:r>
          </a:p>
          <a:p>
            <a:pPr algn="ctr">
              <a:lnSpc>
                <a:spcPts val="3744"/>
              </a:lnSpc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Krytyczne myślenie polega na ciągłym zadawaniu pytania: „Ale czy na pewno?”.</a:t>
            </a:r>
          </a:p>
          <a:p>
            <a:pPr algn="ctr">
              <a:lnSpc>
                <a:spcPts val="3744"/>
              </a:lnSpc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 W codziennym życiu spotykamy się z wieloma różnymi twierdzeniami, na przykład słyszymy, że „rosół jest najlepszym lekarstwem na grypę”. „Przecież tak mówią wszyscy, babcia i mama też to powtarzają, widocznie tak musi być” – to myślenie automatyczne, oparte na heurystyce. W człowieku myślącym krytycznie pojawiają się jednak wątpliwości: </a:t>
            </a:r>
          </a:p>
          <a:p>
            <a:pPr algn="ctr">
              <a:lnSpc>
                <a:spcPts val="3744"/>
              </a:lnSpc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„Może tak być, ale czy na pewno?”. </a:t>
            </a:r>
          </a:p>
          <a:p>
            <a:pPr algn="ctr">
              <a:lnSpc>
                <a:spcPts val="3744"/>
              </a:lnSpc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Zaczyna sprawdzać zasadność twierdzenia, szuka wiarygodnych źródeł i na ich podstawie </a:t>
            </a:r>
          </a:p>
          <a:p>
            <a:pPr algn="ctr">
              <a:lnSpc>
                <a:spcPts val="3744"/>
              </a:lnSpc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wyrabia sobie stanowisko.  człowiek myślący krytycznie ciągle zadaje sobie pytania: </a:t>
            </a:r>
          </a:p>
          <a:p>
            <a:pPr algn="ctr">
              <a:lnSpc>
                <a:spcPts val="3744"/>
              </a:lnSpc>
            </a:pPr>
            <a:r>
              <a:rPr lang="en-US" sz="2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„Skąd wiem to, co wiem?”, „Jakie mam dowody na to, co sądzę, że wiem?”.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-1252594">
            <a:off x="444984" y="442823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770097" y="778869"/>
            <a:ext cx="497355" cy="497355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1252594">
            <a:off x="8889280" y="9412994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7010622" y="9668353"/>
            <a:ext cx="497355" cy="497355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252594">
            <a:off x="17501935" y="113458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6218" y="1028700"/>
            <a:ext cx="8397764" cy="8310288"/>
          </a:xfrm>
          <a:custGeom>
            <a:avLst/>
            <a:gdLst/>
            <a:ahLst/>
            <a:cxnLst/>
            <a:rect r="r" b="b" t="t" l="l"/>
            <a:pathLst>
              <a:path h="8310288" w="8397764">
                <a:moveTo>
                  <a:pt x="0" y="0"/>
                </a:moveTo>
                <a:lnTo>
                  <a:pt x="8397764" y="0"/>
                </a:lnTo>
                <a:lnTo>
                  <a:pt x="8397764" y="8310288"/>
                </a:lnTo>
                <a:lnTo>
                  <a:pt x="0" y="83102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7026" y="3518543"/>
            <a:ext cx="9566499" cy="3800869"/>
            <a:chOff x="0" y="0"/>
            <a:chExt cx="2519572" cy="10010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19572" cy="1001052"/>
            </a:xfrm>
            <a:custGeom>
              <a:avLst/>
              <a:gdLst/>
              <a:ahLst/>
              <a:cxnLst/>
              <a:rect r="r" b="b" t="t" l="l"/>
              <a:pathLst>
                <a:path h="1001052" w="2519572">
                  <a:moveTo>
                    <a:pt x="28325" y="0"/>
                  </a:moveTo>
                  <a:lnTo>
                    <a:pt x="2491247" y="0"/>
                  </a:lnTo>
                  <a:cubicBezTo>
                    <a:pt x="2498759" y="0"/>
                    <a:pt x="2505964" y="2984"/>
                    <a:pt x="2511276" y="8296"/>
                  </a:cubicBezTo>
                  <a:cubicBezTo>
                    <a:pt x="2516588" y="13608"/>
                    <a:pt x="2519572" y="20812"/>
                    <a:pt x="2519572" y="28325"/>
                  </a:cubicBezTo>
                  <a:lnTo>
                    <a:pt x="2519572" y="972727"/>
                  </a:lnTo>
                  <a:cubicBezTo>
                    <a:pt x="2519572" y="980240"/>
                    <a:pt x="2516588" y="987444"/>
                    <a:pt x="2511276" y="992756"/>
                  </a:cubicBezTo>
                  <a:cubicBezTo>
                    <a:pt x="2505964" y="998068"/>
                    <a:pt x="2498759" y="1001052"/>
                    <a:pt x="2491247" y="1001052"/>
                  </a:cubicBezTo>
                  <a:lnTo>
                    <a:pt x="28325" y="1001052"/>
                  </a:lnTo>
                  <a:cubicBezTo>
                    <a:pt x="20812" y="1001052"/>
                    <a:pt x="13608" y="998068"/>
                    <a:pt x="8296" y="992756"/>
                  </a:cubicBezTo>
                  <a:cubicBezTo>
                    <a:pt x="2984" y="987444"/>
                    <a:pt x="0" y="980240"/>
                    <a:pt x="0" y="972727"/>
                  </a:cubicBezTo>
                  <a:lnTo>
                    <a:pt x="0" y="28325"/>
                  </a:lnTo>
                  <a:cubicBezTo>
                    <a:pt x="0" y="20812"/>
                    <a:pt x="2984" y="13608"/>
                    <a:pt x="8296" y="8296"/>
                  </a:cubicBezTo>
                  <a:cubicBezTo>
                    <a:pt x="13608" y="2984"/>
                    <a:pt x="20812" y="0"/>
                    <a:pt x="28325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19572" cy="10391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1252594">
            <a:off x="820296" y="640506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17775">
            <a:off x="9618653" y="9002942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6"/>
                </a:lnTo>
                <a:lnTo>
                  <a:pt x="0" y="510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292653">
            <a:off x="17004580" y="1363011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509128" y="895864"/>
            <a:ext cx="522677" cy="52267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509128" y="1853199"/>
            <a:ext cx="7599315" cy="7585066"/>
          </a:xfrm>
          <a:custGeom>
            <a:avLst/>
            <a:gdLst/>
            <a:ahLst/>
            <a:cxnLst/>
            <a:rect r="r" b="b" t="t" l="l"/>
            <a:pathLst>
              <a:path h="7585066" w="7599315">
                <a:moveTo>
                  <a:pt x="0" y="0"/>
                </a:moveTo>
                <a:lnTo>
                  <a:pt x="7599315" y="0"/>
                </a:lnTo>
                <a:lnTo>
                  <a:pt x="7599315" y="7585066"/>
                </a:lnTo>
                <a:lnTo>
                  <a:pt x="0" y="75850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75747" y="1751719"/>
            <a:ext cx="9373215" cy="1056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28"/>
              </a:lnSpc>
            </a:pPr>
            <a:r>
              <a:rPr lang="en-US" sz="7828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KREATYWNOŚĆ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04013" y="3796439"/>
            <a:ext cx="8018992" cy="2842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4"/>
              </a:lnSpc>
            </a:pPr>
            <a:r>
              <a:rPr lang="en-US" sz="3224">
                <a:solidFill>
                  <a:srgbClr val="FFFFFF"/>
                </a:solidFill>
                <a:latin typeface="Coldiac Italics"/>
                <a:ea typeface="Coldiac Italics"/>
                <a:cs typeface="Coldiac Italics"/>
                <a:sym typeface="Coldiac Italics"/>
              </a:rPr>
              <a:t>Najczęściej uważamy </a:t>
            </a:r>
          </a:p>
          <a:p>
            <a:pPr algn="ctr">
              <a:lnSpc>
                <a:spcPts val="4514"/>
              </a:lnSpc>
            </a:pPr>
            <a:r>
              <a:rPr lang="en-US" sz="3224">
                <a:solidFill>
                  <a:srgbClr val="FFFFFF"/>
                </a:solidFill>
                <a:latin typeface="Coldiac Italics"/>
                <a:ea typeface="Coldiac Italics"/>
                <a:cs typeface="Coldiac Italics"/>
                <a:sym typeface="Coldiac Italics"/>
              </a:rPr>
              <a:t>kreatywność za właściwość umysłu, którą się ma lub której się nie ma. Bzdura.</a:t>
            </a:r>
          </a:p>
          <a:p>
            <a:pPr algn="ctr">
              <a:lnSpc>
                <a:spcPts val="4514"/>
              </a:lnSpc>
              <a:spcBef>
                <a:spcPct val="0"/>
              </a:spcBef>
            </a:pPr>
            <a:r>
              <a:rPr lang="en-US" sz="3224">
                <a:solidFill>
                  <a:srgbClr val="FFFFFF"/>
                </a:solidFill>
                <a:latin typeface="Coldiac Italics"/>
                <a:ea typeface="Coldiac Italics"/>
                <a:cs typeface="Coldiac Italics"/>
                <a:sym typeface="Coldiac Italics"/>
              </a:rPr>
              <a:t>Kreatywności można się nauczyć.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04013" y="6816621"/>
            <a:ext cx="8018992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Maria Konnikova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 flipV="true">
            <a:off x="3924846" y="2342254"/>
            <a:ext cx="1575502" cy="9525"/>
          </a:xfrm>
          <a:prstGeom prst="line">
            <a:avLst/>
          </a:prstGeom>
          <a:ln cap="flat" w="381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 flipV="true">
            <a:off x="4434567" y="2351779"/>
            <a:ext cx="556141" cy="0"/>
          </a:xfrm>
          <a:prstGeom prst="line">
            <a:avLst/>
          </a:prstGeom>
          <a:ln cap="flat" w="1143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0" y="0"/>
            <a:ext cx="18288000" cy="968475"/>
            <a:chOff x="0" y="0"/>
            <a:chExt cx="4816593" cy="25507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255072"/>
            </a:xfrm>
            <a:custGeom>
              <a:avLst/>
              <a:gdLst/>
              <a:ahLst/>
              <a:cxnLst/>
              <a:rect r="r" b="b" t="t" l="l"/>
              <a:pathLst>
                <a:path h="2550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55072"/>
                  </a:lnTo>
                  <a:lnTo>
                    <a:pt x="0" y="255072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293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9983899" y="2149814"/>
            <a:ext cx="8020214" cy="8137186"/>
          </a:xfrm>
          <a:custGeom>
            <a:avLst/>
            <a:gdLst/>
            <a:ahLst/>
            <a:cxnLst/>
            <a:rect r="r" b="b" t="t" l="l"/>
            <a:pathLst>
              <a:path h="8137186" w="8020214">
                <a:moveTo>
                  <a:pt x="0" y="0"/>
                </a:moveTo>
                <a:lnTo>
                  <a:pt x="8020214" y="0"/>
                </a:lnTo>
                <a:lnTo>
                  <a:pt x="8020214" y="8137186"/>
                </a:lnTo>
                <a:lnTo>
                  <a:pt x="0" y="81371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82130" y="1349395"/>
            <a:ext cx="9373215" cy="655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Kreatywność dawniej i dziś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6738" y="2861945"/>
            <a:ext cx="9737161" cy="7425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W przeszłości postrzegano kreatywność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i innowacyjność jako drugorzędne umiejętności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w programie nauczania. Obecnie kreatywność jest kluczowym czynnikiem napędzającym światową gospodarkę.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Jak wspierać kreatywność w szkole?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Przede wszystkim trzeba tworzyć w szkole przyjazny klimat, który sprzyja twórczemu rozwojowi dzieci i młodzieży. Warto pozwolić im na określanie własnych celów i wyzwań                 w ramach danego przedmiotu, zachęcać do nieszablonowych interpretacji i pomysłów, wspierać w realizacji zadań wymagających wytrwałości i cierpliwości.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6997961" y="1743377"/>
            <a:ext cx="522677" cy="522677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517775">
            <a:off x="10361059" y="2519909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218184" y="9764323"/>
            <a:ext cx="522677" cy="52267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318525"/>
            <a:ext cx="18288000" cy="968475"/>
            <a:chOff x="0" y="0"/>
            <a:chExt cx="4816593" cy="25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55072"/>
            </a:xfrm>
            <a:custGeom>
              <a:avLst/>
              <a:gdLst/>
              <a:ahLst/>
              <a:cxnLst/>
              <a:rect r="r" b="b" t="t" l="l"/>
              <a:pathLst>
                <a:path h="2550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55072"/>
                  </a:lnTo>
                  <a:lnTo>
                    <a:pt x="0" y="255072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93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997961" y="1743377"/>
            <a:ext cx="522677" cy="52267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517775">
            <a:off x="9936529" y="1064029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6349079" y="8719139"/>
            <a:ext cx="522677" cy="52267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9901097" y="1653142"/>
            <a:ext cx="7358203" cy="8149371"/>
          </a:xfrm>
          <a:custGeom>
            <a:avLst/>
            <a:gdLst/>
            <a:ahLst/>
            <a:cxnLst/>
            <a:rect r="r" b="b" t="t" l="l"/>
            <a:pathLst>
              <a:path h="8149371" w="7358203">
                <a:moveTo>
                  <a:pt x="0" y="0"/>
                </a:moveTo>
                <a:lnTo>
                  <a:pt x="7358203" y="0"/>
                </a:lnTo>
                <a:lnTo>
                  <a:pt x="7358203" y="8149371"/>
                </a:lnTo>
                <a:lnTo>
                  <a:pt x="0" y="81493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65410" y="719678"/>
            <a:ext cx="9104833" cy="7999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Edukacja 21 wieku tak definiuje myślenie kreatywne w następujący sposób: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- korzystaj z szerokiej gamy technik, wspomagających twórcze myślenie np. burza mózgów,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- Opracowuj, udoskonalaj, analizuj i oceniaj oryginalne projekty aby je ulepszyć,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- współpracuj twórczo z innymi – opracowuj, wdrażaj i omawiaj z innymi nowe pomysły,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- Bądź otwarty i reaguj na nowe i różnorodne perspektywy,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- Wykaż się pomysłowością i oryginalnością 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w pracy,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- Postrzegaj porażki jako okazję do nauki, która jest długotrwałym procesem!</a:t>
            </a:r>
          </a:p>
          <a:p>
            <a:pPr algn="l">
              <a:lnSpc>
                <a:spcPts val="464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8787191" cy="10287000"/>
            <a:chOff x="0" y="0"/>
            <a:chExt cx="2314322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14322" cy="2709333"/>
            </a:xfrm>
            <a:custGeom>
              <a:avLst/>
              <a:gdLst/>
              <a:ahLst/>
              <a:cxnLst/>
              <a:rect r="r" b="b" t="t" l="l"/>
              <a:pathLst>
                <a:path h="2709333" w="2314322">
                  <a:moveTo>
                    <a:pt x="0" y="0"/>
                  </a:moveTo>
                  <a:lnTo>
                    <a:pt x="2314322" y="0"/>
                  </a:lnTo>
                  <a:lnTo>
                    <a:pt x="231432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14322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 flipV="true">
            <a:off x="3901466" y="2887980"/>
            <a:ext cx="1575502" cy="9525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H="true" flipV="true">
            <a:off x="4411146" y="2868930"/>
            <a:ext cx="556141" cy="0"/>
          </a:xfrm>
          <a:prstGeom prst="line">
            <a:avLst/>
          </a:prstGeom>
          <a:ln cap="flat" w="1143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-1252594">
            <a:off x="1115769" y="605352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598932">
            <a:off x="16662384" y="9689162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1" y="0"/>
                </a:lnTo>
                <a:lnTo>
                  <a:pt x="509441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623154" y="531345"/>
            <a:ext cx="497355" cy="49735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31345" y="4894822"/>
            <a:ext cx="497355" cy="497355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486728" y="3290132"/>
            <a:ext cx="6136426" cy="6034152"/>
          </a:xfrm>
          <a:custGeom>
            <a:avLst/>
            <a:gdLst/>
            <a:ahLst/>
            <a:cxnLst/>
            <a:rect r="r" b="b" t="t" l="l"/>
            <a:pathLst>
              <a:path h="6034152" w="6136426">
                <a:moveTo>
                  <a:pt x="0" y="0"/>
                </a:moveTo>
                <a:lnTo>
                  <a:pt x="6136426" y="0"/>
                </a:lnTo>
                <a:lnTo>
                  <a:pt x="6136426" y="6034152"/>
                </a:lnTo>
                <a:lnTo>
                  <a:pt x="0" y="6034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41493" y="1442801"/>
            <a:ext cx="7295448" cy="573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kreatywność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796716" y="100327"/>
            <a:ext cx="9491284" cy="9968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Dzisiejszy świat przepełnionym jest globalną konkurencją 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i automatyzacją. Kreatywność stała się cechą niezbędną do osiągnięcia sukcesu osobistego i zawodowego. 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Wg eksperta w tym zakresie 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Sir Kenneth Robinsona </a:t>
            </a:r>
          </a:p>
          <a:p>
            <a:pPr algn="ctr">
              <a:lnSpc>
                <a:spcPts val="4480"/>
              </a:lnSpc>
            </a:pPr>
            <a:r>
              <a:rPr lang="en-US" sz="3200" u="sng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kreatywność jest w edukacji równie ważna jak umiejętność czytania </a:t>
            </a:r>
          </a:p>
          <a:p>
            <a:pPr algn="ctr">
              <a:lnSpc>
                <a:spcPts val="4480"/>
              </a:lnSpc>
            </a:pPr>
            <a:r>
              <a:rPr lang="en-US" sz="3200" u="sng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i pisania i powinniśmy ją traktować na takim samym poziomie.</a:t>
            </a:r>
            <a:r>
              <a:rPr lang="en-US" sz="32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 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Osoby odnoszące sukcesy to osoby, które posiadają umiejętności twórcze, analityczne i intelektualne, pozwalające ocenić swoją wizję ale równocześnie powinny posiadać umiejętności praktyczne potrzebne do realizacji projektów!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60725" y="4399740"/>
            <a:ext cx="11539318" cy="5657850"/>
            <a:chOff x="0" y="0"/>
            <a:chExt cx="3039162" cy="14901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39162" cy="1490133"/>
            </a:xfrm>
            <a:custGeom>
              <a:avLst/>
              <a:gdLst/>
              <a:ahLst/>
              <a:cxnLst/>
              <a:rect r="r" b="b" t="t" l="l"/>
              <a:pathLst>
                <a:path h="1490133" w="3039162">
                  <a:moveTo>
                    <a:pt x="23482" y="0"/>
                  </a:moveTo>
                  <a:lnTo>
                    <a:pt x="3015680" y="0"/>
                  </a:lnTo>
                  <a:cubicBezTo>
                    <a:pt x="3021908" y="0"/>
                    <a:pt x="3027880" y="2474"/>
                    <a:pt x="3032284" y="6878"/>
                  </a:cubicBezTo>
                  <a:cubicBezTo>
                    <a:pt x="3036688" y="11281"/>
                    <a:pt x="3039162" y="17254"/>
                    <a:pt x="3039162" y="23482"/>
                  </a:cubicBezTo>
                  <a:lnTo>
                    <a:pt x="3039162" y="1466651"/>
                  </a:lnTo>
                  <a:cubicBezTo>
                    <a:pt x="3039162" y="1472879"/>
                    <a:pt x="3036688" y="1478852"/>
                    <a:pt x="3032284" y="1483256"/>
                  </a:cubicBezTo>
                  <a:cubicBezTo>
                    <a:pt x="3027880" y="1487659"/>
                    <a:pt x="3021908" y="1490133"/>
                    <a:pt x="3015680" y="1490133"/>
                  </a:cubicBezTo>
                  <a:lnTo>
                    <a:pt x="23482" y="1490133"/>
                  </a:lnTo>
                  <a:cubicBezTo>
                    <a:pt x="17254" y="1490133"/>
                    <a:pt x="11281" y="1487659"/>
                    <a:pt x="6878" y="1483256"/>
                  </a:cubicBezTo>
                  <a:cubicBezTo>
                    <a:pt x="2474" y="1478852"/>
                    <a:pt x="0" y="1472879"/>
                    <a:pt x="0" y="1466651"/>
                  </a:cubicBezTo>
                  <a:lnTo>
                    <a:pt x="0" y="23482"/>
                  </a:lnTo>
                  <a:cubicBezTo>
                    <a:pt x="0" y="17254"/>
                    <a:pt x="2474" y="11281"/>
                    <a:pt x="6878" y="6878"/>
                  </a:cubicBezTo>
                  <a:cubicBezTo>
                    <a:pt x="11281" y="2474"/>
                    <a:pt x="17254" y="0"/>
                    <a:pt x="23482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039162" cy="15282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 flipV="true">
            <a:off x="12585836" y="3372764"/>
            <a:ext cx="1575502" cy="9525"/>
          </a:xfrm>
          <a:prstGeom prst="line">
            <a:avLst/>
          </a:prstGeom>
          <a:ln cap="flat" w="381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H="true" flipV="true">
            <a:off x="13115360" y="3377526"/>
            <a:ext cx="556141" cy="0"/>
          </a:xfrm>
          <a:prstGeom prst="line">
            <a:avLst/>
          </a:prstGeom>
          <a:ln cap="flat" w="11430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5484572" y="767361"/>
            <a:ext cx="522677" cy="522677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517775">
            <a:off x="10647883" y="3516171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90427" y="513474"/>
            <a:ext cx="8953573" cy="9544115"/>
          </a:xfrm>
          <a:custGeom>
            <a:avLst/>
            <a:gdLst/>
            <a:ahLst/>
            <a:cxnLst/>
            <a:rect r="r" b="b" t="t" l="l"/>
            <a:pathLst>
              <a:path h="9544115" w="8953573">
                <a:moveTo>
                  <a:pt x="0" y="0"/>
                </a:moveTo>
                <a:lnTo>
                  <a:pt x="8953573" y="0"/>
                </a:lnTo>
                <a:lnTo>
                  <a:pt x="8953573" y="9544116"/>
                </a:lnTo>
                <a:lnTo>
                  <a:pt x="0" y="95441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438339" y="5067300"/>
            <a:ext cx="8466323" cy="464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3321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Komunikacja to jasne wyrażanie myśli, trafne wyrażanie opinii, przekazywanie spójnych poleceń, motywowanie innych. Cechy te zawsze były cenione w miejscu pracy i życiu prywatnym, jednak w XXI wieku są jeszcze ważniejsze.</a:t>
            </a:r>
          </a:p>
          <a:p>
            <a:pPr algn="ctr">
              <a:lnSpc>
                <a:spcPts val="4649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9144000" y="1840020"/>
            <a:ext cx="8003058" cy="1056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28"/>
              </a:lnSpc>
            </a:pPr>
            <a:r>
              <a:rPr lang="en-US" sz="7828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KOMUNIKACJA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82330" y="1525763"/>
            <a:ext cx="12406772" cy="8514737"/>
            <a:chOff x="0" y="0"/>
            <a:chExt cx="3267627" cy="22425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67627" cy="2242564"/>
            </a:xfrm>
            <a:custGeom>
              <a:avLst/>
              <a:gdLst/>
              <a:ahLst/>
              <a:cxnLst/>
              <a:rect r="r" b="b" t="t" l="l"/>
              <a:pathLst>
                <a:path h="2242564" w="3267627">
                  <a:moveTo>
                    <a:pt x="21840" y="0"/>
                  </a:moveTo>
                  <a:lnTo>
                    <a:pt x="3245787" y="0"/>
                  </a:lnTo>
                  <a:cubicBezTo>
                    <a:pt x="3251579" y="0"/>
                    <a:pt x="3257135" y="2301"/>
                    <a:pt x="3261230" y="6397"/>
                  </a:cubicBezTo>
                  <a:cubicBezTo>
                    <a:pt x="3265326" y="10493"/>
                    <a:pt x="3267627" y="16048"/>
                    <a:pt x="3267627" y="21840"/>
                  </a:cubicBezTo>
                  <a:lnTo>
                    <a:pt x="3267627" y="2220724"/>
                  </a:lnTo>
                  <a:cubicBezTo>
                    <a:pt x="3267627" y="2232786"/>
                    <a:pt x="3257849" y="2242564"/>
                    <a:pt x="3245787" y="2242564"/>
                  </a:cubicBezTo>
                  <a:lnTo>
                    <a:pt x="21840" y="2242564"/>
                  </a:lnTo>
                  <a:cubicBezTo>
                    <a:pt x="16048" y="2242564"/>
                    <a:pt x="10493" y="2240263"/>
                    <a:pt x="6397" y="2236168"/>
                  </a:cubicBezTo>
                  <a:cubicBezTo>
                    <a:pt x="2301" y="2232072"/>
                    <a:pt x="0" y="2226517"/>
                    <a:pt x="0" y="2220724"/>
                  </a:cubicBezTo>
                  <a:lnTo>
                    <a:pt x="0" y="21840"/>
                  </a:lnTo>
                  <a:cubicBezTo>
                    <a:pt x="0" y="16048"/>
                    <a:pt x="2301" y="10493"/>
                    <a:pt x="6397" y="6397"/>
                  </a:cubicBezTo>
                  <a:cubicBezTo>
                    <a:pt x="10493" y="2301"/>
                    <a:pt x="16048" y="0"/>
                    <a:pt x="21840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267627" cy="2280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848542" y="2037267"/>
            <a:ext cx="9439070" cy="7425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Edukacja XXI wieku definiuje umiejętności komunikacyjne w następujący sposób:</a:t>
            </a:r>
          </a:p>
          <a:p>
            <a:pPr algn="ctr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Skuteczne wyrażanie myśli i pomysłów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 formie ustnej, pisemnej i niewerbalnej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 różnych formach i kontekstach,</a:t>
            </a:r>
          </a:p>
          <a:p>
            <a:pPr algn="ctr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 Skuteczne słuchanie, aby rozszyfrować znaczenie, wartości postawy i intencje,</a:t>
            </a:r>
          </a:p>
          <a:p>
            <a:pPr algn="ctr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Wykorzystywanie komunikacji do różnych celów (np. do informowania, instruowania, motywowania i przekonywania),</a:t>
            </a:r>
          </a:p>
          <a:p>
            <a:pPr algn="ctr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Korzystanie z wielu mediów i technologii,</a:t>
            </a:r>
          </a:p>
          <a:p>
            <a:pPr algn="ctr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Skuteczne komunikowanie się różnorodnych środowiskach w tym wielojęzycznych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i wielokulturowych.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</a:p>
        </p:txBody>
      </p:sp>
      <p:sp>
        <p:nvSpPr>
          <p:cNvPr name="AutoShape 6" id="6"/>
          <p:cNvSpPr/>
          <p:nvPr/>
        </p:nvSpPr>
        <p:spPr>
          <a:xfrm flipH="true" flipV="true">
            <a:off x="6485860" y="927482"/>
            <a:ext cx="1774919" cy="10731"/>
          </a:xfrm>
          <a:prstGeom prst="line">
            <a:avLst/>
          </a:prstGeom>
          <a:ln cap="flat" w="47625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H="true" flipV="true">
            <a:off x="7022357" y="938212"/>
            <a:ext cx="626533" cy="0"/>
          </a:xfrm>
          <a:prstGeom prst="line">
            <a:avLst/>
          </a:prstGeom>
          <a:ln cap="flat" w="133350">
            <a:solidFill>
              <a:srgbClr val="2961F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517775">
            <a:off x="16447119" y="1392959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144000" y="4153292"/>
            <a:ext cx="522677" cy="52267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0591282" y="2103942"/>
            <a:ext cx="7229665" cy="7302691"/>
          </a:xfrm>
          <a:custGeom>
            <a:avLst/>
            <a:gdLst/>
            <a:ahLst/>
            <a:cxnLst/>
            <a:rect r="r" b="b" t="t" l="l"/>
            <a:pathLst>
              <a:path h="7302691" w="7229665">
                <a:moveTo>
                  <a:pt x="0" y="0"/>
                </a:moveTo>
                <a:lnTo>
                  <a:pt x="7229665" y="0"/>
                </a:lnTo>
                <a:lnTo>
                  <a:pt x="7229665" y="7302691"/>
                </a:lnTo>
                <a:lnTo>
                  <a:pt x="0" y="73026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073346"/>
            <a:ext cx="7143958" cy="1213654"/>
            <a:chOff x="0" y="0"/>
            <a:chExt cx="1881536" cy="3196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1536" cy="319646"/>
            </a:xfrm>
            <a:custGeom>
              <a:avLst/>
              <a:gdLst/>
              <a:ahLst/>
              <a:cxnLst/>
              <a:rect r="r" b="b" t="t" l="l"/>
              <a:pathLst>
                <a:path h="319646" w="1881536">
                  <a:moveTo>
                    <a:pt x="0" y="0"/>
                  </a:moveTo>
                  <a:lnTo>
                    <a:pt x="1881536" y="0"/>
                  </a:lnTo>
                  <a:lnTo>
                    <a:pt x="1881536" y="319646"/>
                  </a:lnTo>
                  <a:lnTo>
                    <a:pt x="0" y="319646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881536" cy="3577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-31947"/>
            <a:ext cx="7143958" cy="1213654"/>
            <a:chOff x="0" y="0"/>
            <a:chExt cx="1881536" cy="3196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81536" cy="319646"/>
            </a:xfrm>
            <a:custGeom>
              <a:avLst/>
              <a:gdLst/>
              <a:ahLst/>
              <a:cxnLst/>
              <a:rect r="r" b="b" t="t" l="l"/>
              <a:pathLst>
                <a:path h="319646" w="1881536">
                  <a:moveTo>
                    <a:pt x="0" y="0"/>
                  </a:moveTo>
                  <a:lnTo>
                    <a:pt x="1881536" y="0"/>
                  </a:lnTo>
                  <a:lnTo>
                    <a:pt x="1881536" y="319646"/>
                  </a:lnTo>
                  <a:lnTo>
                    <a:pt x="0" y="319646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881536" cy="3577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048033" y="464157"/>
            <a:ext cx="566682" cy="564543"/>
            <a:chOff x="0" y="0"/>
            <a:chExt cx="881231" cy="8779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1231" cy="877904"/>
            </a:xfrm>
            <a:custGeom>
              <a:avLst/>
              <a:gdLst/>
              <a:ahLst/>
              <a:cxnLst/>
              <a:rect r="r" b="b" t="t" l="l"/>
              <a:pathLst>
                <a:path h="877904" w="881231">
                  <a:moveTo>
                    <a:pt x="440616" y="0"/>
                  </a:moveTo>
                  <a:cubicBezTo>
                    <a:pt x="197270" y="0"/>
                    <a:pt x="0" y="196525"/>
                    <a:pt x="0" y="438952"/>
                  </a:cubicBezTo>
                  <a:cubicBezTo>
                    <a:pt x="0" y="681378"/>
                    <a:pt x="197270" y="877904"/>
                    <a:pt x="440616" y="877904"/>
                  </a:cubicBezTo>
                  <a:cubicBezTo>
                    <a:pt x="683961" y="877904"/>
                    <a:pt x="881231" y="681378"/>
                    <a:pt x="881231" y="438952"/>
                  </a:cubicBezTo>
                  <a:cubicBezTo>
                    <a:pt x="881231" y="196525"/>
                    <a:pt x="683961" y="0"/>
                    <a:pt x="44061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82615" y="44203"/>
              <a:ext cx="716000" cy="7513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false" rot="0">
            <a:off x="9287483" y="1373833"/>
            <a:ext cx="8646784" cy="8452231"/>
          </a:xfrm>
          <a:custGeom>
            <a:avLst/>
            <a:gdLst/>
            <a:ahLst/>
            <a:cxnLst/>
            <a:rect r="r" b="b" t="t" l="l"/>
            <a:pathLst>
              <a:path h="8452231" w="8646784">
                <a:moveTo>
                  <a:pt x="8646784" y="0"/>
                </a:moveTo>
                <a:lnTo>
                  <a:pt x="0" y="0"/>
                </a:lnTo>
                <a:lnTo>
                  <a:pt x="0" y="8452231"/>
                </a:lnTo>
                <a:lnTo>
                  <a:pt x="8646784" y="8452231"/>
                </a:lnTo>
                <a:lnTo>
                  <a:pt x="864678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682659">
            <a:off x="17004580" y="773342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6"/>
                </a:lnTo>
                <a:lnTo>
                  <a:pt x="0" y="5107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5532" y="1635125"/>
            <a:ext cx="9231950" cy="762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Rodzaje komunikacji:</a:t>
            </a:r>
          </a:p>
          <a:p>
            <a:pPr algn="ctr">
              <a:lnSpc>
                <a:spcPts val="279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-komunikacja werbalna - komunikacja, w której środkiem jest język, to ogółem wymiana sensów między ludźmi za pomocą języka lub innego zestawu symboli; najczęściej towarzyszy jej także komunikacja niewerbalna. </a:t>
            </a:r>
          </a:p>
          <a:p>
            <a:pPr algn="ctr">
              <a:lnSpc>
                <a:spcPts val="279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-komunikacja niewerbalna - wszystkie komunikaty na kanałach innych niż język; to np. gesty, mimika. komunikaty te często nadawane są nieświadomie, choć część z nich może być nadawana i odbierana świadomie.  komunikacja niewerbalna jest równie istotna, co werbalna.</a:t>
            </a:r>
          </a:p>
          <a:p>
            <a:pPr algn="ctr">
              <a:lnSpc>
                <a:spcPts val="279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-komunikacja interpersonalna inaczej rozmowa-  to wymiana komunikatów zarówno werbalnych jak i niewerbalnych między co najmniej dwoma osobami,  jest ona składową komunikacji społecznej. składa się z wielu aktów mowy. Wyróżniamy tu komunikację asertywną, pasywną i asertywno-pasywną</a:t>
            </a:r>
          </a:p>
          <a:p>
            <a:pPr algn="ctr">
              <a:lnSpc>
                <a:spcPts val="4200"/>
              </a:lnSpc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96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 flipV="true">
            <a:off x="8668520" y="387866"/>
            <a:ext cx="1575502" cy="9525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 flipV="true">
            <a:off x="8668520" y="397391"/>
            <a:ext cx="556141" cy="0"/>
          </a:xfrm>
          <a:prstGeom prst="line">
            <a:avLst/>
          </a:prstGeom>
          <a:ln cap="flat" w="1143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-1252594">
            <a:off x="444984" y="442823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770097" y="778869"/>
            <a:ext cx="497355" cy="49735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252594">
            <a:off x="12544634" y="9661672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6930304" y="9090310"/>
            <a:ext cx="497355" cy="49735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1252594">
            <a:off x="17004580" y="442823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5129" y="1831058"/>
            <a:ext cx="7564665" cy="7507930"/>
          </a:xfrm>
          <a:custGeom>
            <a:avLst/>
            <a:gdLst/>
            <a:ahLst/>
            <a:cxnLst/>
            <a:rect r="r" b="b" t="t" l="l"/>
            <a:pathLst>
              <a:path h="7507930" w="7564665">
                <a:moveTo>
                  <a:pt x="0" y="0"/>
                </a:moveTo>
                <a:lnTo>
                  <a:pt x="7564664" y="0"/>
                </a:lnTo>
                <a:lnTo>
                  <a:pt x="7564664" y="7507930"/>
                </a:lnTo>
                <a:lnTo>
                  <a:pt x="0" y="75079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556402" y="7281588"/>
            <a:ext cx="3462665" cy="2057400"/>
          </a:xfrm>
          <a:custGeom>
            <a:avLst/>
            <a:gdLst/>
            <a:ahLst/>
            <a:cxnLst/>
            <a:rect r="r" b="b" t="t" l="l"/>
            <a:pathLst>
              <a:path h="2057400" w="3462665">
                <a:moveTo>
                  <a:pt x="0" y="0"/>
                </a:moveTo>
                <a:lnTo>
                  <a:pt x="3462665" y="0"/>
                </a:lnTo>
                <a:lnTo>
                  <a:pt x="3462665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668520" y="-66675"/>
            <a:ext cx="9238430" cy="75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 </a:t>
            </a:r>
          </a:p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WSPÓŁPRACA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Współpraca jest niezbędna w procesie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 kształcenia ponieważ jest nieodłącznym elementem sposobu wykonywania pracy 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 życiu zawodowym i społecznym. Kilka lat temu wiele prac wykonywały pojedyncze osoby, ale obecnie nie jest to możliwe. Wiele zawodów wymaga współpracy w zespołach, a w wielu przypadkach w zespołach globalnych.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56580" y="0"/>
            <a:ext cx="8331420" cy="10287000"/>
            <a:chOff x="0" y="0"/>
            <a:chExt cx="219428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284" cy="2709333"/>
            </a:xfrm>
            <a:custGeom>
              <a:avLst/>
              <a:gdLst/>
              <a:ahLst/>
              <a:cxnLst/>
              <a:rect r="r" b="b" t="t" l="l"/>
              <a:pathLst>
                <a:path h="2709333" w="2194284">
                  <a:moveTo>
                    <a:pt x="0" y="0"/>
                  </a:moveTo>
                  <a:lnTo>
                    <a:pt x="2194284" y="0"/>
                  </a:lnTo>
                  <a:lnTo>
                    <a:pt x="21942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9428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155479" y="9107955"/>
            <a:ext cx="522435" cy="52243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1373527"/>
            <a:ext cx="355215" cy="355215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252594">
            <a:off x="8560284" y="9443179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252594">
            <a:off x="17004580" y="856951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316880" y="1815382"/>
            <a:ext cx="7862069" cy="7690087"/>
          </a:xfrm>
          <a:custGeom>
            <a:avLst/>
            <a:gdLst/>
            <a:ahLst/>
            <a:cxnLst/>
            <a:rect r="r" b="b" t="t" l="l"/>
            <a:pathLst>
              <a:path h="7690087" w="7862069">
                <a:moveTo>
                  <a:pt x="0" y="0"/>
                </a:moveTo>
                <a:lnTo>
                  <a:pt x="7862069" y="0"/>
                </a:lnTo>
                <a:lnTo>
                  <a:pt x="7862069" y="7690086"/>
                </a:lnTo>
                <a:lnTo>
                  <a:pt x="0" y="7690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48430" y="1710607"/>
            <a:ext cx="9399307" cy="732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"</a:t>
            </a:r>
            <a:r>
              <a:rPr lang="en-US" sz="4800" u="sng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Praca zespołowa</a:t>
            </a:r>
          </a:p>
          <a:p>
            <a:pPr algn="ctr">
              <a:lnSpc>
                <a:spcPts val="6719"/>
              </a:lnSpc>
            </a:pP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Zebranie się razem to początek.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Trzymanie się razem to postęp.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Wspólna praca to sukces".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--Henry Ford</a:t>
            </a:r>
          </a:p>
          <a:p>
            <a:pPr algn="ctr">
              <a:lnSpc>
                <a:spcPts val="6719"/>
              </a:lnSpc>
            </a:pPr>
          </a:p>
        </p:txBody>
      </p:sp>
      <p:grpSp>
        <p:nvGrpSpPr>
          <p:cNvPr name="Group 15" id="15"/>
          <p:cNvGrpSpPr/>
          <p:nvPr/>
        </p:nvGrpSpPr>
        <p:grpSpPr>
          <a:xfrm rot="0">
            <a:off x="11816122" y="1028700"/>
            <a:ext cx="522435" cy="522435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5895" y="1514649"/>
            <a:ext cx="10267054" cy="8337575"/>
            <a:chOff x="0" y="0"/>
            <a:chExt cx="2704080" cy="21959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04080" cy="2195905"/>
            </a:xfrm>
            <a:custGeom>
              <a:avLst/>
              <a:gdLst/>
              <a:ahLst/>
              <a:cxnLst/>
              <a:rect r="r" b="b" t="t" l="l"/>
              <a:pathLst>
                <a:path h="2195905" w="2704080">
                  <a:moveTo>
                    <a:pt x="26392" y="0"/>
                  </a:moveTo>
                  <a:lnTo>
                    <a:pt x="2677688" y="0"/>
                  </a:lnTo>
                  <a:cubicBezTo>
                    <a:pt x="2692264" y="0"/>
                    <a:pt x="2704080" y="11816"/>
                    <a:pt x="2704080" y="26392"/>
                  </a:cubicBezTo>
                  <a:lnTo>
                    <a:pt x="2704080" y="2169513"/>
                  </a:lnTo>
                  <a:cubicBezTo>
                    <a:pt x="2704080" y="2176512"/>
                    <a:pt x="2701299" y="2183225"/>
                    <a:pt x="2696350" y="2188175"/>
                  </a:cubicBezTo>
                  <a:cubicBezTo>
                    <a:pt x="2691400" y="2193124"/>
                    <a:pt x="2684687" y="2195905"/>
                    <a:pt x="2677688" y="2195905"/>
                  </a:cubicBezTo>
                  <a:lnTo>
                    <a:pt x="26392" y="2195905"/>
                  </a:lnTo>
                  <a:cubicBezTo>
                    <a:pt x="19392" y="2195905"/>
                    <a:pt x="12679" y="2193124"/>
                    <a:pt x="7730" y="2188175"/>
                  </a:cubicBezTo>
                  <a:cubicBezTo>
                    <a:pt x="2781" y="2183225"/>
                    <a:pt x="0" y="2176512"/>
                    <a:pt x="0" y="2169513"/>
                  </a:cubicBezTo>
                  <a:lnTo>
                    <a:pt x="0" y="26392"/>
                  </a:lnTo>
                  <a:cubicBezTo>
                    <a:pt x="0" y="19392"/>
                    <a:pt x="2781" y="12679"/>
                    <a:pt x="7730" y="7730"/>
                  </a:cubicBezTo>
                  <a:cubicBezTo>
                    <a:pt x="12679" y="2781"/>
                    <a:pt x="19392" y="0"/>
                    <a:pt x="26392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704080" cy="22340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05895" y="2378918"/>
            <a:ext cx="10087671" cy="6738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 Edukacja XXI wieku definiuje współpracę 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 następujący sposób:</a:t>
            </a:r>
          </a:p>
          <a:p>
            <a:pPr algn="ctr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Współpraca to umiejętność skutecznej                    i pełnej szacunku pracy z różnymi zespołami,</a:t>
            </a:r>
          </a:p>
          <a:p>
            <a:pPr algn="ctr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Wykazywanie elastyczności w zawieraniu kompromisów, aby osiągnąć wspólny cel,</a:t>
            </a:r>
          </a:p>
          <a:p>
            <a:pPr algn="ctr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Przyjmowanie odpowiedzialności za wspólną pracę ORAZ</a:t>
            </a:r>
          </a:p>
          <a:p>
            <a:pPr algn="ctr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docenianie indywidualnego wkładu                         każdego członka zespołu.</a:t>
            </a:r>
          </a:p>
          <a:p>
            <a:pPr algn="ctr">
              <a:lnSpc>
                <a:spcPts val="4514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-1252594">
            <a:off x="820296" y="640506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17775">
            <a:off x="9618653" y="9002942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6"/>
                </a:lnTo>
                <a:lnTo>
                  <a:pt x="0" y="510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292653">
            <a:off x="17004580" y="1859179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653107" y="764636"/>
            <a:ext cx="522677" cy="52267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0226292" y="1783481"/>
            <a:ext cx="7847248" cy="7765506"/>
          </a:xfrm>
          <a:custGeom>
            <a:avLst/>
            <a:gdLst/>
            <a:ahLst/>
            <a:cxnLst/>
            <a:rect r="r" b="b" t="t" l="l"/>
            <a:pathLst>
              <a:path h="7765506" w="7847248">
                <a:moveTo>
                  <a:pt x="0" y="0"/>
                </a:moveTo>
                <a:lnTo>
                  <a:pt x="7847248" y="0"/>
                </a:lnTo>
                <a:lnTo>
                  <a:pt x="7847248" y="7765506"/>
                </a:lnTo>
                <a:lnTo>
                  <a:pt x="0" y="77655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8787191" cy="10287000"/>
            <a:chOff x="0" y="0"/>
            <a:chExt cx="2314322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14322" cy="2709333"/>
            </a:xfrm>
            <a:custGeom>
              <a:avLst/>
              <a:gdLst/>
              <a:ahLst/>
              <a:cxnLst/>
              <a:rect r="r" b="b" t="t" l="l"/>
              <a:pathLst>
                <a:path h="2709333" w="2314322">
                  <a:moveTo>
                    <a:pt x="0" y="0"/>
                  </a:moveTo>
                  <a:lnTo>
                    <a:pt x="2314322" y="0"/>
                  </a:lnTo>
                  <a:lnTo>
                    <a:pt x="231432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14322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 flipV="true">
            <a:off x="3888673" y="3837705"/>
            <a:ext cx="1575502" cy="9525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H="true" flipV="true">
            <a:off x="4369444" y="3818655"/>
            <a:ext cx="556141" cy="0"/>
          </a:xfrm>
          <a:prstGeom prst="line">
            <a:avLst/>
          </a:prstGeom>
          <a:ln cap="flat" w="1143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9043858" y="747492"/>
            <a:ext cx="1257268" cy="125726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27612" y="5973749"/>
            <a:ext cx="1257268" cy="1257268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-1252594">
            <a:off x="773980" y="772188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598932">
            <a:off x="16662384" y="9689162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1" y="0"/>
                </a:lnTo>
                <a:lnTo>
                  <a:pt x="509441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826793" y="1027547"/>
            <a:ext cx="497355" cy="497355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31345" y="4894822"/>
            <a:ext cx="497355" cy="497355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635767" y="4648210"/>
            <a:ext cx="5467354" cy="5392178"/>
          </a:xfrm>
          <a:custGeom>
            <a:avLst/>
            <a:gdLst/>
            <a:ahLst/>
            <a:cxnLst/>
            <a:rect r="r" b="b" t="t" l="l"/>
            <a:pathLst>
              <a:path h="5392178" w="5467354">
                <a:moveTo>
                  <a:pt x="0" y="0"/>
                </a:moveTo>
                <a:lnTo>
                  <a:pt x="5467353" y="0"/>
                </a:lnTo>
                <a:lnTo>
                  <a:pt x="5467353" y="5392177"/>
                </a:lnTo>
                <a:lnTo>
                  <a:pt x="0" y="53921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028700" y="1790228"/>
            <a:ext cx="7295448" cy="1640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Praca zespołowa </a:t>
            </a:r>
          </a:p>
          <a:p>
            <a:pPr algn="ctr">
              <a:lnSpc>
                <a:spcPts val="4200"/>
              </a:lnSpc>
            </a:pPr>
            <a:r>
              <a:rPr lang="en-US" sz="4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dzieli zadanie </a:t>
            </a:r>
          </a:p>
          <a:p>
            <a:pPr algn="ctr">
              <a:lnSpc>
                <a:spcPts val="4200"/>
              </a:lnSpc>
            </a:pPr>
            <a:r>
              <a:rPr lang="en-US" sz="42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i zwielokrotnia sukces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653552" y="631507"/>
            <a:ext cx="7475135" cy="494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Kompetencja współpracy jest ważna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w każdym obszarze życia – zawodowego, społecznego, naukowego, artystycznego, sportowego. Dzięki niej możemy wspólnie z innymi rozwiązywać problemy, tworzyć, kreować, podejmować ciekawe inicjatywy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i wyzwania. 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9144000" y="1114425"/>
            <a:ext cx="1089760" cy="609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4573">
                <a:solidFill>
                  <a:srgbClr val="FFFFFF"/>
                </a:solidFill>
                <a:latin typeface="Heebo Heavy"/>
                <a:ea typeface="Heebo Heavy"/>
                <a:cs typeface="Heebo Heavy"/>
                <a:sym typeface="Heebo Heavy"/>
              </a:rPr>
              <a:t>01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653552" y="5644085"/>
            <a:ext cx="7475135" cy="3957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Dzieci dzięki współpracy uczą się negocjować i wywierać na siebie nawzajem wpływ.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Jednocześnie uczą się jak asertywnie informować o swoich postawach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i zamierzeniach.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Rozwija się empatia 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i wyczulenie na potrzeby innych.</a:t>
            </a:r>
            <a:r>
              <a:rPr lang="en-US" sz="2799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211366" y="6340681"/>
            <a:ext cx="1089760" cy="609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4573">
                <a:solidFill>
                  <a:srgbClr val="FFFFFF"/>
                </a:solidFill>
                <a:latin typeface="Heebo Heavy"/>
                <a:ea typeface="Heebo Heavy"/>
                <a:cs typeface="Heebo Heavy"/>
                <a:sym typeface="Heebo Heavy"/>
              </a:rPr>
              <a:t>02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826224" y="8979558"/>
            <a:ext cx="1089760" cy="609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4573">
                <a:solidFill>
                  <a:srgbClr val="FFFFFF"/>
                </a:solidFill>
                <a:latin typeface="Heebo Heavy"/>
                <a:ea typeface="Heebo Heavy"/>
                <a:cs typeface="Heebo Heavy"/>
                <a:sym typeface="Heebo Heavy"/>
              </a:rPr>
              <a:t>03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56580" y="0"/>
            <a:ext cx="8331420" cy="10287000"/>
            <a:chOff x="0" y="0"/>
            <a:chExt cx="219428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284" cy="2709333"/>
            </a:xfrm>
            <a:custGeom>
              <a:avLst/>
              <a:gdLst/>
              <a:ahLst/>
              <a:cxnLst/>
              <a:rect r="r" b="b" t="t" l="l"/>
              <a:pathLst>
                <a:path h="2709333" w="2194284">
                  <a:moveTo>
                    <a:pt x="0" y="0"/>
                  </a:moveTo>
                  <a:lnTo>
                    <a:pt x="2194284" y="0"/>
                  </a:lnTo>
                  <a:lnTo>
                    <a:pt x="21942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961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9428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336171" y="9698538"/>
            <a:ext cx="522435" cy="52243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1373527"/>
            <a:ext cx="355215" cy="355215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961F6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252594">
            <a:off x="8560284" y="9443179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252594">
            <a:off x="17004580" y="856951"/>
            <a:ext cx="509440" cy="510717"/>
          </a:xfrm>
          <a:custGeom>
            <a:avLst/>
            <a:gdLst/>
            <a:ahLst/>
            <a:cxnLst/>
            <a:rect r="r" b="b" t="t" l="l"/>
            <a:pathLst>
              <a:path h="510717" w="509440">
                <a:moveTo>
                  <a:pt x="0" y="0"/>
                </a:moveTo>
                <a:lnTo>
                  <a:pt x="509440" y="0"/>
                </a:lnTo>
                <a:lnTo>
                  <a:pt x="509440" y="510717"/>
                </a:lnTo>
                <a:lnTo>
                  <a:pt x="0" y="51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1816122" y="1028700"/>
            <a:ext cx="522435" cy="522435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1117776" y="2653968"/>
            <a:ext cx="6763728" cy="6383268"/>
          </a:xfrm>
          <a:custGeom>
            <a:avLst/>
            <a:gdLst/>
            <a:ahLst/>
            <a:cxnLst/>
            <a:rect r="r" b="b" t="t" l="l"/>
            <a:pathLst>
              <a:path h="6383268" w="6763728">
                <a:moveTo>
                  <a:pt x="0" y="0"/>
                </a:moveTo>
                <a:lnTo>
                  <a:pt x="6763728" y="0"/>
                </a:lnTo>
                <a:lnTo>
                  <a:pt x="6763728" y="6383269"/>
                </a:lnTo>
                <a:lnTo>
                  <a:pt x="0" y="63832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70985" y="640070"/>
            <a:ext cx="9399307" cy="889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4 C’s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czas na pytania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o...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kreatywność,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komunikację,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współpracę,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krytyczne myślenie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i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2961F6"/>
                </a:solidFill>
                <a:latin typeface="Coldiac"/>
                <a:ea typeface="Coldiac"/>
                <a:cs typeface="Coldiac"/>
                <a:sym typeface="Coldiac"/>
              </a:rPr>
              <a:t>florencję :)</a:t>
            </a:r>
          </a:p>
          <a:p>
            <a:pPr algn="ctr">
              <a:lnSpc>
                <a:spcPts val="6719"/>
              </a:lnSpc>
            </a:pP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96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 flipV="true">
            <a:off x="7725648" y="6100931"/>
            <a:ext cx="2836704" cy="17150"/>
          </a:xfrm>
          <a:prstGeom prst="line">
            <a:avLst/>
          </a:prstGeom>
          <a:ln cap="flat" w="666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 flipV="true">
            <a:off x="8643332" y="6118081"/>
            <a:ext cx="1001336" cy="0"/>
          </a:xfrm>
          <a:prstGeom prst="line">
            <a:avLst/>
          </a:prstGeom>
          <a:ln cap="flat" w="2095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989455" y="1231199"/>
            <a:ext cx="32984" cy="7904857"/>
          </a:xfrm>
          <a:prstGeom prst="line">
            <a:avLst/>
          </a:prstGeom>
          <a:ln cap="flat" w="666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1005946" y="1150805"/>
            <a:ext cx="1" cy="962938"/>
          </a:xfrm>
          <a:prstGeom prst="line">
            <a:avLst/>
          </a:prstGeom>
          <a:ln cap="flat" w="2000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V="true">
            <a:off x="989455" y="1231199"/>
            <a:ext cx="32984" cy="7904857"/>
          </a:xfrm>
          <a:prstGeom prst="line">
            <a:avLst/>
          </a:prstGeom>
          <a:ln cap="flat" w="666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V="true">
            <a:off x="1005946" y="1150805"/>
            <a:ext cx="1" cy="962938"/>
          </a:xfrm>
          <a:prstGeom prst="line">
            <a:avLst/>
          </a:prstGeom>
          <a:ln cap="flat" w="2000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flipV="true">
            <a:off x="17142795" y="1231118"/>
            <a:ext cx="32984" cy="7904857"/>
          </a:xfrm>
          <a:prstGeom prst="line">
            <a:avLst/>
          </a:prstGeom>
          <a:ln cap="flat" w="666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 flipV="true">
            <a:off x="17159287" y="8173176"/>
            <a:ext cx="1" cy="962938"/>
          </a:xfrm>
          <a:prstGeom prst="line">
            <a:avLst/>
          </a:prstGeom>
          <a:ln cap="flat" w="2000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15148004" y="1414988"/>
            <a:ext cx="355215" cy="355215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465724" y="2753541"/>
            <a:ext cx="355215" cy="355215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139996" y="8779810"/>
            <a:ext cx="355215" cy="355215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884032">
            <a:off x="2304457" y="1063635"/>
            <a:ext cx="315628" cy="316419"/>
          </a:xfrm>
          <a:custGeom>
            <a:avLst/>
            <a:gdLst/>
            <a:ahLst/>
            <a:cxnLst/>
            <a:rect r="r" b="b" t="t" l="l"/>
            <a:pathLst>
              <a:path h="316419" w="315628">
                <a:moveTo>
                  <a:pt x="0" y="0"/>
                </a:moveTo>
                <a:lnTo>
                  <a:pt x="315628" y="0"/>
                </a:lnTo>
                <a:lnTo>
                  <a:pt x="315628" y="316419"/>
                </a:lnTo>
                <a:lnTo>
                  <a:pt x="0" y="3164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1252594">
            <a:off x="11219920" y="9304152"/>
            <a:ext cx="315628" cy="316419"/>
          </a:xfrm>
          <a:custGeom>
            <a:avLst/>
            <a:gdLst/>
            <a:ahLst/>
            <a:cxnLst/>
            <a:rect r="r" b="b" t="t" l="l"/>
            <a:pathLst>
              <a:path h="316419" w="315628">
                <a:moveTo>
                  <a:pt x="0" y="0"/>
                </a:moveTo>
                <a:lnTo>
                  <a:pt x="315628" y="0"/>
                </a:lnTo>
                <a:lnTo>
                  <a:pt x="315628" y="316419"/>
                </a:lnTo>
                <a:lnTo>
                  <a:pt x="0" y="3164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88928">
            <a:off x="15599688" y="6071623"/>
            <a:ext cx="315628" cy="316419"/>
          </a:xfrm>
          <a:custGeom>
            <a:avLst/>
            <a:gdLst/>
            <a:ahLst/>
            <a:cxnLst/>
            <a:rect r="r" b="b" t="t" l="l"/>
            <a:pathLst>
              <a:path h="316419" w="315628">
                <a:moveTo>
                  <a:pt x="0" y="0"/>
                </a:moveTo>
                <a:lnTo>
                  <a:pt x="315628" y="0"/>
                </a:lnTo>
                <a:lnTo>
                  <a:pt x="315628" y="316419"/>
                </a:lnTo>
                <a:lnTo>
                  <a:pt x="0" y="3164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7822161" y="6803080"/>
            <a:ext cx="2740191" cy="2740191"/>
          </a:xfrm>
          <a:custGeom>
            <a:avLst/>
            <a:gdLst/>
            <a:ahLst/>
            <a:cxnLst/>
            <a:rect r="r" b="b" t="t" l="l"/>
            <a:pathLst>
              <a:path h="2740191" w="2740191">
                <a:moveTo>
                  <a:pt x="0" y="0"/>
                </a:moveTo>
                <a:lnTo>
                  <a:pt x="2740191" y="0"/>
                </a:lnTo>
                <a:lnTo>
                  <a:pt x="2740191" y="2740191"/>
                </a:lnTo>
                <a:lnTo>
                  <a:pt x="0" y="27401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139996" y="3188324"/>
            <a:ext cx="12008009" cy="1937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14400">
                <a:solidFill>
                  <a:srgbClr val="FFFFFF"/>
                </a:solidFill>
                <a:latin typeface="Coldiac"/>
                <a:ea typeface="Coldiac"/>
                <a:cs typeface="Coldiac"/>
                <a:sym typeface="Coldiac"/>
              </a:rPr>
              <a:t>DZIĘKUJEMY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DAGLkqWn9hI</dc:identifier>
  <dcterms:modified xsi:type="dcterms:W3CDTF">2011-08-01T06:04:30Z</dcterms:modified>
  <cp:revision>1</cp:revision>
  <dc:title>4 C's presentation</dc:title>
</cp:coreProperties>
</file>