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9" r:id="rId2"/>
    <p:sldId id="273" r:id="rId3"/>
    <p:sldId id="274" r:id="rId4"/>
    <p:sldId id="263" r:id="rId5"/>
    <p:sldId id="265" r:id="rId6"/>
    <p:sldId id="266" r:id="rId7"/>
    <p:sldId id="267" r:id="rId8"/>
    <p:sldId id="271" r:id="rId9"/>
    <p:sldId id="272" r:id="rId10"/>
    <p:sldId id="261" r:id="rId11"/>
    <p:sldId id="262" r:id="rId12"/>
    <p:sldId id="258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659277-03A9-F765-6D1F-AE6EA35307FB}" v="11" dt="2024-08-19T05:53:05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4288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703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8/18/2024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726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32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7912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778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61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048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355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5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42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8/18/2024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979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6" r="-1" b="7752"/>
          <a:stretch/>
        </p:blipFill>
        <p:spPr>
          <a:xfrm>
            <a:off x="0" y="95260"/>
            <a:ext cx="12188952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EC0C2C8-1F8B-C66B-50E2-ACA392E01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0555" y="866272"/>
            <a:ext cx="7810500" cy="3781141"/>
          </a:xfrm>
        </p:spPr>
        <p:txBody>
          <a:bodyPr anchor="b">
            <a:normAutofit/>
          </a:bodyPr>
          <a:lstStyle/>
          <a:p>
            <a:pPr algn="ctr"/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"ICT Tools for a Creative </a:t>
            </a:r>
            <a:b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 </a:t>
            </a:r>
            <a:r>
              <a:rPr lang="pl-PL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Collaborative</a:t>
            </a: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l-PL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Classroom</a:t>
            </a:r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”</a:t>
            </a:r>
            <a:b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Florencja, 2024</a:t>
            </a:r>
            <a:b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b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r>
              <a:rPr lang="pl-PL" sz="2000" b="0" spc="0" dirty="0">
                <a:solidFill>
                  <a:prstClr val="black"/>
                </a:solidFill>
                <a:latin typeface="Calibri Light"/>
              </a:rPr>
              <a:t>Aneta Janik</a:t>
            </a:r>
            <a:br>
              <a:rPr lang="pl-PL" sz="2000" b="0" spc="0" dirty="0">
                <a:solidFill>
                  <a:prstClr val="black"/>
                </a:solidFill>
                <a:latin typeface="Calibri Light"/>
              </a:rPr>
            </a:br>
            <a:r>
              <a:rPr lang="pl-PL" sz="2000" b="0" spc="0" dirty="0">
                <a:solidFill>
                  <a:prstClr val="black"/>
                </a:solidFill>
                <a:latin typeface="Calibri Light"/>
              </a:rPr>
              <a:t>Agata 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Kasjan</a:t>
            </a:r>
            <a:br>
              <a:rPr lang="pl-PL" sz="2000" b="0" spc="0" dirty="0">
                <a:solidFill>
                  <a:prstClr val="black"/>
                </a:solidFill>
                <a:latin typeface="Calibri Light"/>
              </a:rPr>
            </a:b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Magdalena Odrzywolska-Hasiec</a:t>
            </a:r>
            <a:endParaRPr lang="pl-PL" sz="20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E7EECA6-0865-AB9C-A3CA-0234B3AB06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538" y="5456873"/>
            <a:ext cx="5760720" cy="1029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8097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62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7" name="Picture 3" descr="Wielobarwny gradient dymu wędzarniczego">
            <a:extLst>
              <a:ext uri="{FF2B5EF4-FFF2-40B4-BE49-F238E27FC236}">
                <a16:creationId xmlns:a16="http://schemas.microsoft.com/office/drawing/2014/main" id="{CF7EB9A1-E5B8-5201-8702-CF517FD4BB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858" r="-1" b="15655"/>
          <a:stretch/>
        </p:blipFill>
        <p:spPr>
          <a:xfrm>
            <a:off x="3109604" y="596661"/>
            <a:ext cx="9139900" cy="6261338"/>
          </a:xfrm>
          <a:custGeom>
            <a:avLst/>
            <a:gdLst/>
            <a:ahLst/>
            <a:cxnLst/>
            <a:rect l="l" t="t" r="r" b="b"/>
            <a:pathLst>
              <a:path w="7500882" h="3387852">
                <a:moveTo>
                  <a:pt x="2551735" y="0"/>
                </a:moveTo>
                <a:lnTo>
                  <a:pt x="7500882" y="0"/>
                </a:lnTo>
                <a:lnTo>
                  <a:pt x="7500882" y="3387852"/>
                </a:lnTo>
                <a:lnTo>
                  <a:pt x="0" y="3387852"/>
                </a:lnTo>
                <a:lnTo>
                  <a:pt x="114106" y="3310451"/>
                </a:lnTo>
                <a:cubicBezTo>
                  <a:pt x="291579" y="3182960"/>
                  <a:pt x="465794" y="3045249"/>
                  <a:pt x="641619" y="2904666"/>
                </a:cubicBezTo>
                <a:cubicBezTo>
                  <a:pt x="1607125" y="2132691"/>
                  <a:pt x="2555378" y="1498983"/>
                  <a:pt x="2555378" y="151508"/>
                </a:cubicBezTo>
                <a:close/>
              </a:path>
            </a:pathLst>
          </a:custGeom>
        </p:spPr>
      </p:pic>
      <p:sp>
        <p:nvSpPr>
          <p:cNvPr id="77" name="Freeform: Shape 64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8" name="Freeform: Shape 66">
            <a:extLst>
              <a:ext uri="{FF2B5EF4-FFF2-40B4-BE49-F238E27FC236}">
                <a16:creationId xmlns:a16="http://schemas.microsoft.com/office/drawing/2014/main" id="{7AB12D93-FFA0-48A7-9E87-21388D4B5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5778 w 12192000"/>
              <a:gd name="connsiteY1" fmla="*/ 0 h 6858000"/>
              <a:gd name="connsiteX2" fmla="*/ 2916518 w 12192000"/>
              <a:gd name="connsiteY2" fmla="*/ 0 h 6858000"/>
              <a:gd name="connsiteX3" fmla="*/ 5644232 w 12192000"/>
              <a:gd name="connsiteY3" fmla="*/ 0 h 6858000"/>
              <a:gd name="connsiteX4" fmla="*/ 5659622 w 12192000"/>
              <a:gd name="connsiteY4" fmla="*/ 10445 h 6858000"/>
              <a:gd name="connsiteX5" fmla="*/ 7233860 w 12192000"/>
              <a:gd name="connsiteY5" fmla="*/ 3057689 h 6858000"/>
              <a:gd name="connsiteX6" fmla="*/ 7250324 w 12192000"/>
              <a:gd name="connsiteY6" fmla="*/ 3406140 h 6858000"/>
              <a:gd name="connsiteX7" fmla="*/ 12192000 w 12192000"/>
              <a:gd name="connsiteY7" fmla="*/ 3406140 h 6858000"/>
              <a:gd name="connsiteX8" fmla="*/ 12192000 w 12192000"/>
              <a:gd name="connsiteY8" fmla="*/ 3451860 h 6858000"/>
              <a:gd name="connsiteX9" fmla="*/ 7252484 w 12192000"/>
              <a:gd name="connsiteY9" fmla="*/ 3451860 h 6858000"/>
              <a:gd name="connsiteX10" fmla="*/ 7260519 w 12192000"/>
              <a:gd name="connsiteY10" fmla="*/ 3621913 h 6858000"/>
              <a:gd name="connsiteX11" fmla="*/ 5386171 w 12192000"/>
              <a:gd name="connsiteY11" fmla="*/ 6378742 h 6858000"/>
              <a:gd name="connsiteX12" fmla="*/ 4869521 w 12192000"/>
              <a:gd name="connsiteY12" fmla="*/ 6785068 h 6858000"/>
              <a:gd name="connsiteX13" fmla="*/ 4764358 w 12192000"/>
              <a:gd name="connsiteY13" fmla="*/ 6858000 h 6858000"/>
              <a:gd name="connsiteX14" fmla="*/ 2916518 w 12192000"/>
              <a:gd name="connsiteY14" fmla="*/ 6858000 h 6858000"/>
              <a:gd name="connsiteX15" fmla="*/ 95778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5778" y="0"/>
                </a:lnTo>
                <a:lnTo>
                  <a:pt x="2916518" y="0"/>
                </a:lnTo>
                <a:lnTo>
                  <a:pt x="5644232" y="0"/>
                </a:lnTo>
                <a:lnTo>
                  <a:pt x="5659622" y="10445"/>
                </a:lnTo>
                <a:cubicBezTo>
                  <a:pt x="6558388" y="658496"/>
                  <a:pt x="7110000" y="1765698"/>
                  <a:pt x="7233860" y="3057689"/>
                </a:cubicBezTo>
                <a:lnTo>
                  <a:pt x="7250324" y="3406140"/>
                </a:lnTo>
                <a:lnTo>
                  <a:pt x="12192000" y="3406140"/>
                </a:lnTo>
                <a:lnTo>
                  <a:pt x="12192000" y="3451860"/>
                </a:lnTo>
                <a:lnTo>
                  <a:pt x="7252484" y="3451860"/>
                </a:lnTo>
                <a:lnTo>
                  <a:pt x="7260519" y="3621913"/>
                </a:lnTo>
                <a:cubicBezTo>
                  <a:pt x="7260519" y="4971185"/>
                  <a:pt x="6331795" y="5605738"/>
                  <a:pt x="5386171" y="6378742"/>
                </a:cubicBezTo>
                <a:cubicBezTo>
                  <a:pt x="5213968" y="6519512"/>
                  <a:pt x="5043339" y="6657407"/>
                  <a:pt x="4869521" y="6785068"/>
                </a:cubicBezTo>
                <a:lnTo>
                  <a:pt x="4764358" y="6858000"/>
                </a:lnTo>
                <a:lnTo>
                  <a:pt x="2916518" y="6858000"/>
                </a:lnTo>
                <a:lnTo>
                  <a:pt x="9577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68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57378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DC96BD4-19B2-ABC8-F008-765FD7E1C7C8}"/>
              </a:ext>
            </a:extLst>
          </p:cNvPr>
          <p:cNvSpPr txBox="1"/>
          <p:nvPr/>
        </p:nvSpPr>
        <p:spPr>
          <a:xfrm>
            <a:off x="992518" y="2312988"/>
            <a:ext cx="5269545" cy="3651250"/>
          </a:xfrm>
          <a:prstGeom prst="rect">
            <a:avLst/>
          </a:prstGeom>
        </p:spPr>
        <p:txBody>
          <a:bodyPr rot="0" spcFirstLastPara="0" vertOverflow="overflow" horzOverflow="overflow" vert="horz" lIns="109728" tIns="109728" rIns="109728" bIns="9144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endParaRPr lang="en-US" sz="1500" spc="15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endParaRPr lang="en-US" sz="1500" spc="15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Projekt</a:t>
            </a:r>
            <a:r>
              <a:rPr lang="en-US" sz="1500" b="1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„</a:t>
            </a:r>
            <a:r>
              <a:rPr lang="en-US" sz="1500" b="1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Zorientowani</a:t>
            </a:r>
            <a:r>
              <a:rPr lang="en-US" sz="1500" b="1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b="1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</a:t>
            </a:r>
            <a:r>
              <a:rPr lang="en-US" sz="1500" b="1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b="1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rozwój</a:t>
            </a:r>
            <a:r>
              <a:rPr lang="en-US" sz="1500" b="1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b="1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kompetencji</a:t>
            </a:r>
            <a:r>
              <a:rPr lang="en-US" sz="1500" b="1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b="1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kluczowych</a:t>
            </a:r>
            <a:r>
              <a:rPr lang="en-US" sz="1500" b="1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 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numerze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b="1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2023-1-PL01-KA121-SCH-000132927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współfinansowany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przez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Unię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Europejską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500" b="1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realizowany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w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Zespole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Szkół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Kształcenia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Ustawicznego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w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Rzeszowie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 od 01.06.2023 do 31.08.2024.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Dofinansowanie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500" spc="1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projektu</a:t>
            </a:r>
            <a:r>
              <a:rPr lang="en-US" sz="1500" spc="1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z UE: 50 205,00 EUR.</a:t>
            </a:r>
            <a:endParaRPr lang="en-US" sz="1500" spc="150" dirty="0">
              <a:solidFill>
                <a:schemeClr val="tx1">
                  <a:lumMod val="75000"/>
                  <a:lumOff val="25000"/>
                </a:schemeClr>
              </a:solidFill>
              <a:ea typeface="Meiryo"/>
            </a:endParaRP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endParaRPr lang="en-US" sz="1500" spc="1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Obraz 2" descr="Obraz zawierający zrzut ekranu, tekst, Czcionka, Jaskrawoniebieski&#10;&#10;Opis wygenerowany automatycznie">
            <a:extLst>
              <a:ext uri="{FF2B5EF4-FFF2-40B4-BE49-F238E27FC236}">
                <a16:creationId xmlns:a16="http://schemas.microsoft.com/office/drawing/2014/main" id="{30846B7F-F05F-9C42-7792-06FBA8AD1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645" y="711949"/>
            <a:ext cx="900112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09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6" r="-1" b="7752"/>
          <a:stretch/>
        </p:blipFill>
        <p:spPr>
          <a:xfrm>
            <a:off x="3048" y="0"/>
            <a:ext cx="12188952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EC0C2C8-1F8B-C66B-50E2-ACA392E01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350" y="2519904"/>
            <a:ext cx="8750103" cy="2332013"/>
          </a:xfrm>
        </p:spPr>
        <p:txBody>
          <a:bodyPr anchor="b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pl-PL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„ Technologia nigdy nie zastąpi wielkich nauczycieli, </a:t>
            </a:r>
            <a:br>
              <a:rPr kumimoji="0" lang="pl-PL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pl-PL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ale technologia w rękach wielkich nauczycieli jest transformacyjna”. </a:t>
            </a:r>
            <a:br>
              <a:rPr kumimoji="0" lang="pl-PL" sz="4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pl-PL" sz="4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			</a:t>
            </a:r>
            <a:r>
              <a:rPr kumimoji="0" lang="pl-PL" sz="20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George </a:t>
            </a:r>
            <a:r>
              <a:rPr kumimoji="0" lang="pl-PL" sz="20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Couros</a:t>
            </a:r>
            <a:r>
              <a:rPr kumimoji="0" lang="pl-PL" sz="20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pl-PL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CE5A059-0AA9-FA7E-A264-771511503929}"/>
              </a:ext>
            </a:extLst>
          </p:cNvPr>
          <p:cNvSpPr txBox="1"/>
          <p:nvPr/>
        </p:nvSpPr>
        <p:spPr>
          <a:xfrm>
            <a:off x="1657312" y="997738"/>
            <a:ext cx="61722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„ICT Tools for a Creative </a:t>
            </a:r>
            <a:b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</a:b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and </a:t>
            </a:r>
            <a:r>
              <a:rPr kumimoji="0" lang="pl-PL" sz="3200" b="1" i="0" u="none" strike="noStrike" kern="1200" cap="none" spc="15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Collaborative</a:t>
            </a: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kumimoji="0" lang="pl-PL" sz="3200" b="1" i="0" u="none" strike="noStrike" kern="1200" cap="none" spc="15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Classroom</a:t>
            </a: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”</a:t>
            </a:r>
            <a:b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85733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6" r="-1" b="7752"/>
          <a:stretch/>
        </p:blipFill>
        <p:spPr>
          <a:xfrm>
            <a:off x="-207706" y="0"/>
            <a:ext cx="12399705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EC0C2C8-1F8B-C66B-50E2-ACA392E01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4540" y="2313992"/>
            <a:ext cx="7415551" cy="3406936"/>
          </a:xfrm>
        </p:spPr>
        <p:txBody>
          <a:bodyPr anchor="b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Mianem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ICT (Information and Communications Technology) 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określamy technologie informacyjne i komunikacyjne (lub technologie informacyjno-telekomunikacyjne, bądź technologie teleinformatyczne), które służą do efektywnej komunikacji, wspomagając przetwarzanie i przekazywanie informacji.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ICT zakłada pozyskiwanie informacji za pomocą nowoczesnych technologii i sprzętów informatycznych, w tym smartfonów, laptopów, tabletów czy ogólnodostępnych platform online. Przekazywane dane zwykle obejmują nie tylko tekst, ale także dźwięk i obraz.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CE5A059-0AA9-FA7E-A264-771511503929}"/>
              </a:ext>
            </a:extLst>
          </p:cNvPr>
          <p:cNvSpPr txBox="1"/>
          <p:nvPr/>
        </p:nvSpPr>
        <p:spPr>
          <a:xfrm>
            <a:off x="1365952" y="839101"/>
            <a:ext cx="61722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„ICT Tools for a Creative </a:t>
            </a:r>
            <a:b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</a:b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and </a:t>
            </a:r>
            <a:r>
              <a:rPr kumimoji="0" lang="pl-PL" sz="3200" b="1" i="0" u="none" strike="noStrike" kern="1200" cap="none" spc="15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Collaborative</a:t>
            </a: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kumimoji="0" lang="pl-PL" sz="3200" b="1" i="0" u="none" strike="noStrike" kern="1200" cap="none" spc="15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Classroom</a:t>
            </a: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”</a:t>
            </a:r>
            <a:b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48846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6" r="-1" b="7752"/>
          <a:stretch/>
        </p:blipFill>
        <p:spPr>
          <a:xfrm>
            <a:off x="-207706" y="0"/>
            <a:ext cx="12399705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EC0C2C8-1F8B-C66B-50E2-ACA392E01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4540" y="2193318"/>
            <a:ext cx="7439864" cy="4007735"/>
          </a:xfrm>
        </p:spPr>
        <p:txBody>
          <a:bodyPr anchor="b">
            <a:normAutofit fontScale="90000"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Technologia informacyjna jest obecnie w edukacji czymś więcej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niż jedną z pomocy dydaktycznych. Przenika do większości dziedzin (przedmiotów) nauczania, jako ich integralny składnik.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Ponadto, w dyspozycji nauczyciela jest zarówno jego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pomocą w codziennej pracy z uczniami w klasie i poza klasą, jak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również ułatwia mu ciągłe doskonalenie się i dalszy rozwój.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Zachęca do indywidualnej nauki i samodoskonalenia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Ułatwia współpracę uczniów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Sprawia, że uczniowie stają się bardziej aktywni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Przygotowuje uczniów do dorosłego życia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Oszczędność czasu dla nauczycieli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CE5A059-0AA9-FA7E-A264-771511503929}"/>
              </a:ext>
            </a:extLst>
          </p:cNvPr>
          <p:cNvSpPr txBox="1"/>
          <p:nvPr/>
        </p:nvSpPr>
        <p:spPr>
          <a:xfrm>
            <a:off x="1365952" y="839101"/>
            <a:ext cx="61722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„ICT Tools for a Creative </a:t>
            </a:r>
            <a:b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</a:b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and </a:t>
            </a:r>
            <a:r>
              <a:rPr kumimoji="0" lang="pl-PL" sz="3200" b="1" i="0" u="none" strike="noStrike" kern="1200" cap="none" spc="15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Collaborative</a:t>
            </a: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kumimoji="0" lang="pl-PL" sz="3200" b="1" i="0" u="none" strike="noStrike" kern="1200" cap="none" spc="15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Classroom</a:t>
            </a: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”</a:t>
            </a:r>
            <a:b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89429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6" r="-1" b="7752"/>
          <a:stretch/>
        </p:blipFill>
        <p:spPr>
          <a:xfrm>
            <a:off x="-207706" y="0"/>
            <a:ext cx="12399705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EC0C2C8-1F8B-C66B-50E2-ACA392E01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855" y="2343705"/>
            <a:ext cx="8255798" cy="3377662"/>
          </a:xfrm>
        </p:spPr>
        <p:txBody>
          <a:bodyPr anchor="b"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Udział w kursie pozwolił  na udoskonalenie umiejętności i kompetencji zawodowych w zakresie wykorzystania w procesie nauczania technologii informacyjnych i komunikacyjnych. 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Podczas zajęć poznawaliśmy możliwości wielu programów i aplikacji, które pozwalają na uatrakcyjnienie procesu dydaktycznego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zwiększenie zaangażowania uczniów, m.in.: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Genially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Quizzes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Nearpod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TED Ed,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Padlet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Goosechase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Diffit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MagicSchool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AI, </a:t>
            </a:r>
            <a:r>
              <a:rPr lang="pl-PL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Suno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CE5A059-0AA9-FA7E-A264-771511503929}"/>
              </a:ext>
            </a:extLst>
          </p:cNvPr>
          <p:cNvSpPr txBox="1"/>
          <p:nvPr/>
        </p:nvSpPr>
        <p:spPr>
          <a:xfrm>
            <a:off x="1365952" y="839101"/>
            <a:ext cx="61722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„ICT Tools for a Creative </a:t>
            </a:r>
            <a:b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</a:b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and </a:t>
            </a:r>
            <a:r>
              <a:rPr kumimoji="0" lang="pl-PL" sz="3200" b="1" i="0" u="none" strike="noStrike" kern="1200" cap="none" spc="15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Collaborative</a:t>
            </a: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kumimoji="0" lang="pl-PL" sz="3200" b="1" i="0" u="none" strike="noStrike" kern="1200" cap="none" spc="15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Classroom</a:t>
            </a:r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”</a:t>
            </a:r>
            <a:b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12523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6" r="-1" b="7752"/>
          <a:stretch/>
        </p:blipFill>
        <p:spPr>
          <a:xfrm>
            <a:off x="-207706" y="-4438"/>
            <a:ext cx="12399705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EC0C2C8-1F8B-C66B-50E2-ACA392E01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2386" y="1307649"/>
            <a:ext cx="5683454" cy="2729592"/>
          </a:xfrm>
        </p:spPr>
        <p:txBody>
          <a:bodyPr anchor="b"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internetowe narzędzie umożliwiające tworzenie projektów graficznych online.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Genially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to narzędzie wykorzystywane głownie do tworzenia Quizów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Nearpod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to nowa funkcjonalność do tworzenia testów i sprawdzianów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TED Ed 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służy do generowania pytań i odpowiedzi do filmików 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CE5A059-0AA9-FA7E-A264-771511503929}"/>
              </a:ext>
            </a:extLst>
          </p:cNvPr>
          <p:cNvSpPr txBox="1"/>
          <p:nvPr/>
        </p:nvSpPr>
        <p:spPr>
          <a:xfrm>
            <a:off x="867072" y="501560"/>
            <a:ext cx="844837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Programy te dają następujące możliwości:</a:t>
            </a:r>
            <a:b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endParaRPr lang="pl-PL" dirty="0"/>
          </a:p>
        </p:txBody>
      </p:sp>
      <p:pic>
        <p:nvPicPr>
          <p:cNvPr id="4" name="Obraz 3" descr="Obraz zawierający Grafika, clipart, tekst, projekt graficzny&#10;&#10;Opis wygenerowany automatycznie">
            <a:extLst>
              <a:ext uri="{FF2B5EF4-FFF2-40B4-BE49-F238E27FC236}">
                <a16:creationId xmlns:a16="http://schemas.microsoft.com/office/drawing/2014/main" id="{9207F891-10A2-19CF-D327-EE906B573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931" y="4161689"/>
            <a:ext cx="3790261" cy="1989887"/>
          </a:xfrm>
          <a:prstGeom prst="rect">
            <a:avLst/>
          </a:prstGeom>
        </p:spPr>
      </p:pic>
      <p:pic>
        <p:nvPicPr>
          <p:cNvPr id="7" name="Obraz 6" descr="Obraz zawierający tekst, zrzut ekranu, Reklama internetowa, Strona internetowa&#10;&#10;Opis wygenerowany automatycznie">
            <a:extLst>
              <a:ext uri="{FF2B5EF4-FFF2-40B4-BE49-F238E27FC236}">
                <a16:creationId xmlns:a16="http://schemas.microsoft.com/office/drawing/2014/main" id="{A00455C4-5EB7-2DBF-35DC-19ACDE29A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865" y="1368126"/>
            <a:ext cx="4550676" cy="2608639"/>
          </a:xfrm>
          <a:prstGeom prst="rect">
            <a:avLst/>
          </a:prstGeom>
        </p:spPr>
      </p:pic>
      <p:pic>
        <p:nvPicPr>
          <p:cNvPr id="9" name="Obraz 8" descr="Obraz zawierający Kreskówka, ubrania, fikcja, ilustracja&#10;&#10;Opis wygenerowany automatycznie">
            <a:extLst>
              <a:ext uri="{FF2B5EF4-FFF2-40B4-BE49-F238E27FC236}">
                <a16:creationId xmlns:a16="http://schemas.microsoft.com/office/drawing/2014/main" id="{71379D63-E34C-02F1-D352-50FDC284A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74" y="4155099"/>
            <a:ext cx="3553053" cy="1996477"/>
          </a:xfrm>
          <a:prstGeom prst="rect">
            <a:avLst/>
          </a:prstGeom>
        </p:spPr>
      </p:pic>
      <p:pic>
        <p:nvPicPr>
          <p:cNvPr id="11" name="Obraz 10" descr="Obraz zawierający tekst, Sztuka dziecięca, Grafika, Karteczka samoprzylepna&#10;&#10;Opis wygenerowany automatycznie">
            <a:extLst>
              <a:ext uri="{FF2B5EF4-FFF2-40B4-BE49-F238E27FC236}">
                <a16:creationId xmlns:a16="http://schemas.microsoft.com/office/drawing/2014/main" id="{C6E9A297-F773-8903-A261-8DD12CE732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47" y="4175382"/>
            <a:ext cx="3649794" cy="198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74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6" r="-1" b="7752"/>
          <a:stretch/>
        </p:blipFill>
        <p:spPr>
          <a:xfrm>
            <a:off x="-207706" y="-4438"/>
            <a:ext cx="12399705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EC0C2C8-1F8B-C66B-50E2-ACA392E01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544" y="1363334"/>
            <a:ext cx="5683454" cy="2488983"/>
          </a:xfrm>
        </p:spPr>
        <p:txBody>
          <a:bodyPr anchor="b"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Padlet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internetowe narzędzie umożliwiające tworzenie projektów, planów i scenariuszy lekcji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Goosechase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to wyjątkowa aplikacja do tworzenia gier miejskich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Chat GPT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służy do generowania odpowiedzi na zadane pytania wprowadzane przez użytkownika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CE5A059-0AA9-FA7E-A264-771511503929}"/>
              </a:ext>
            </a:extLst>
          </p:cNvPr>
          <p:cNvSpPr txBox="1"/>
          <p:nvPr/>
        </p:nvSpPr>
        <p:spPr>
          <a:xfrm>
            <a:off x="867072" y="501560"/>
            <a:ext cx="844837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Programy te dają następujące możliwości:</a:t>
            </a:r>
            <a:b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endParaRPr lang="pl-PL" dirty="0"/>
          </a:p>
        </p:txBody>
      </p:sp>
      <p:pic>
        <p:nvPicPr>
          <p:cNvPr id="6" name="Obraz 5" descr="Obraz zawierający tekst, komputer, kreskówka, multimedia&#10;&#10;Opis wygenerowany automatycznie">
            <a:extLst>
              <a:ext uri="{FF2B5EF4-FFF2-40B4-BE49-F238E27FC236}">
                <a16:creationId xmlns:a16="http://schemas.microsoft.com/office/drawing/2014/main" id="{6C9EDF79-FFC4-1997-8D69-53D612A1F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70" y="1247982"/>
            <a:ext cx="4424758" cy="2488926"/>
          </a:xfrm>
          <a:prstGeom prst="rect">
            <a:avLst/>
          </a:prstGeom>
        </p:spPr>
      </p:pic>
      <p:pic>
        <p:nvPicPr>
          <p:cNvPr id="10" name="Obraz 9" descr="Obraz zawierający logo, Grafika, Czcionka, symbol&#10;&#10;Opis wygenerowany automatycznie">
            <a:extLst>
              <a:ext uri="{FF2B5EF4-FFF2-40B4-BE49-F238E27FC236}">
                <a16:creationId xmlns:a16="http://schemas.microsoft.com/office/drawing/2014/main" id="{4A457347-A600-4966-E5B0-F0D578B3E7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364" y="4049325"/>
            <a:ext cx="4100909" cy="2494720"/>
          </a:xfrm>
          <a:prstGeom prst="rect">
            <a:avLst/>
          </a:prstGeom>
        </p:spPr>
      </p:pic>
      <p:pic>
        <p:nvPicPr>
          <p:cNvPr id="13" name="Obraz 12" descr="Obraz zawierający choinka, święta, clipart, ilustracja&#10;&#10;Opis wygenerowany automatycznie">
            <a:extLst>
              <a:ext uri="{FF2B5EF4-FFF2-40B4-BE49-F238E27FC236}">
                <a16:creationId xmlns:a16="http://schemas.microsoft.com/office/drawing/2014/main" id="{EC77E607-1D65-7746-F622-5A71CD650F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2" y="4049325"/>
            <a:ext cx="6158925" cy="248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71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6" r="-1" b="7752"/>
          <a:stretch/>
        </p:blipFill>
        <p:spPr>
          <a:xfrm>
            <a:off x="-204962" y="10"/>
            <a:ext cx="12396657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EC0C2C8-1F8B-C66B-50E2-ACA392E01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9177" y="1433611"/>
            <a:ext cx="5149703" cy="2488983"/>
          </a:xfrm>
        </p:spPr>
        <p:txBody>
          <a:bodyPr anchor="b"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Diffit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internetowe narzędzie umożliwiające tworzenie projektów, ćwiczeń, pytań na podstawie filmików YT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MagicSchool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to wyjątkowa aplikacja dzięki której możemy przygotować plan oraz cele zajęć i lekcji; tworzy również obrazy i fotografie ze słów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Suno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służy do generowania piosenek na podstawie zadanych słów</a:t>
            </a:r>
            <a:br>
              <a:rPr lang="pl-PL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CE5A059-0AA9-FA7E-A264-771511503929}"/>
              </a:ext>
            </a:extLst>
          </p:cNvPr>
          <p:cNvSpPr txBox="1"/>
          <p:nvPr/>
        </p:nvSpPr>
        <p:spPr>
          <a:xfrm>
            <a:off x="867072" y="501560"/>
            <a:ext cx="844837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2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Programy te dają następujące możliwości:</a:t>
            </a:r>
            <a:b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endParaRPr lang="pl-PL" dirty="0"/>
          </a:p>
        </p:txBody>
      </p:sp>
      <p:pic>
        <p:nvPicPr>
          <p:cNvPr id="4" name="Obraz 3" descr="Obraz zawierający tekst, Czcionka, logo, Grafika&#10;&#10;Opis wygenerowany automatycznie">
            <a:extLst>
              <a:ext uri="{FF2B5EF4-FFF2-40B4-BE49-F238E27FC236}">
                <a16:creationId xmlns:a16="http://schemas.microsoft.com/office/drawing/2014/main" id="{C6C44D43-DF36-74DA-C7A9-E3F30B2FA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203" y="1293606"/>
            <a:ext cx="3664973" cy="2062856"/>
          </a:xfrm>
          <a:prstGeom prst="rect">
            <a:avLst/>
          </a:prstGeom>
        </p:spPr>
      </p:pic>
      <p:pic>
        <p:nvPicPr>
          <p:cNvPr id="8" name="Obraz 7" descr="Obraz zawierający zrzut ekranu, Grafika, Czcionka, projekt graficzny&#10;&#10;Opis wygenerowany automatycznie">
            <a:extLst>
              <a:ext uri="{FF2B5EF4-FFF2-40B4-BE49-F238E27FC236}">
                <a16:creationId xmlns:a16="http://schemas.microsoft.com/office/drawing/2014/main" id="{788DF37B-9323-775E-C1AC-36CBCBBF0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558" y="3947260"/>
            <a:ext cx="3020618" cy="2013746"/>
          </a:xfrm>
          <a:prstGeom prst="rect">
            <a:avLst/>
          </a:prstGeom>
        </p:spPr>
      </p:pic>
      <p:pic>
        <p:nvPicPr>
          <p:cNvPr id="11" name="Obraz 10" descr="Obraz zawierający tekst, Oprogramowanie multimedialne, oprogramowanie, Oprogramowanie graficzne&#10;&#10;Opis wygenerowany automatycznie">
            <a:extLst>
              <a:ext uri="{FF2B5EF4-FFF2-40B4-BE49-F238E27FC236}">
                <a16:creationId xmlns:a16="http://schemas.microsoft.com/office/drawing/2014/main" id="{9215A02F-10C4-CFE9-93D8-C8B9F40683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958" y="3947260"/>
            <a:ext cx="4995218" cy="201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25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elektronika, komputer, Urządzenie do wyświetlania&#10;&#10;Opis wygenerowany automatycznie">
            <a:extLst>
              <a:ext uri="{FF2B5EF4-FFF2-40B4-BE49-F238E27FC236}">
                <a16:creationId xmlns:a16="http://schemas.microsoft.com/office/drawing/2014/main" id="{1EC81A3B-A429-E4AF-F986-9C9F1DD39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38" r="1" b="34001"/>
          <a:stretch/>
        </p:blipFill>
        <p:spPr>
          <a:xfrm>
            <a:off x="4166504" y="10"/>
            <a:ext cx="8025495" cy="3067040"/>
          </a:xfrm>
          <a:prstGeom prst="rect">
            <a:avLst/>
          </a:prstGeom>
        </p:spPr>
      </p:pic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441" r="-2" b="22237"/>
          <a:stretch/>
        </p:blipFill>
        <p:spPr>
          <a:xfrm>
            <a:off x="20" y="3790950"/>
            <a:ext cx="8305780" cy="3067051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472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Obraz 8" descr="Obraz zawierający osoba, w pomieszczeniu, ubrania, Ludzka twarz&#10;&#10;Opis wygenerowany automatycznie">
            <a:extLst>
              <a:ext uri="{FF2B5EF4-FFF2-40B4-BE49-F238E27FC236}">
                <a16:creationId xmlns:a16="http://schemas.microsoft.com/office/drawing/2014/main" id="{0B50F3C3-0B86-CF2C-2DA1-284AC46F3D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57" b="1"/>
          <a:stretch/>
        </p:blipFill>
        <p:spPr>
          <a:xfrm>
            <a:off x="1" y="1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az 6" descr="Obraz zawierający tekst, w pomieszczeniu, meble, stół&#10;&#10;Opis wygenerowany automatycznie">
            <a:extLst>
              <a:ext uri="{FF2B5EF4-FFF2-40B4-BE49-F238E27FC236}">
                <a16:creationId xmlns:a16="http://schemas.microsoft.com/office/drawing/2014/main" id="{5B6A5930-59DA-3764-794A-1BE22750B9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9" r="-1" b="22994"/>
          <a:stretch/>
        </p:blipFill>
        <p:spPr>
          <a:xfrm>
            <a:off x="6283728" y="1699214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Obraz 10" descr="Obraz zawierający osoba, w pomieszczeniu, computer, ściana&#10;&#10;Opis wygenerowany automatycznie">
            <a:extLst>
              <a:ext uri="{FF2B5EF4-FFF2-40B4-BE49-F238E27FC236}">
                <a16:creationId xmlns:a16="http://schemas.microsoft.com/office/drawing/2014/main" id="{821A4595-3592-06EA-957C-CF6E445B6A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1" r="5351" b="3"/>
          <a:stretch/>
        </p:blipFill>
        <p:spPr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01634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Obraz zawierający ubrania, obuwie, osoba, budynek&#10;&#10;Opis wygenerowany automatycznie">
            <a:extLst>
              <a:ext uri="{FF2B5EF4-FFF2-40B4-BE49-F238E27FC236}">
                <a16:creationId xmlns:a16="http://schemas.microsoft.com/office/drawing/2014/main" id="{5D678B07-723C-58CA-85A3-760B5D05B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0" r="1" b="31305"/>
          <a:stretch/>
        </p:blipFill>
        <p:spPr>
          <a:xfrm>
            <a:off x="4166504" y="10"/>
            <a:ext cx="8025495" cy="3067040"/>
          </a:xfrm>
          <a:prstGeom prst="rect">
            <a:avLst/>
          </a:prstGeom>
        </p:spPr>
      </p:pic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441" r="-2" b="22237"/>
          <a:stretch/>
        </p:blipFill>
        <p:spPr>
          <a:xfrm>
            <a:off x="20" y="3790950"/>
            <a:ext cx="8305780" cy="3067051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472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Obraz 10" descr="Obraz zawierający ubrania, osoba, ściana, w pomieszczeniu&#10;&#10;Opis wygenerowany automatycznie">
            <a:extLst>
              <a:ext uri="{FF2B5EF4-FFF2-40B4-BE49-F238E27FC236}">
                <a16:creationId xmlns:a16="http://schemas.microsoft.com/office/drawing/2014/main" id="{F60742A7-F0E6-E0D1-7FE4-2CF01CBA2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r="10807" b="1"/>
          <a:stretch/>
        </p:blipFill>
        <p:spPr>
          <a:xfrm>
            <a:off x="1" y="1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 descr="Obraz zawierający ubrania, osoba, obuwie, na wolnym powietrzu&#10;&#10;Opis wygenerowany automatycznie">
            <a:extLst>
              <a:ext uri="{FF2B5EF4-FFF2-40B4-BE49-F238E27FC236}">
                <a16:creationId xmlns:a16="http://schemas.microsoft.com/office/drawing/2014/main" id="{A3956289-BB9F-B986-BB45-CBBEDEF201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687"/>
          <a:stretch/>
        </p:blipFill>
        <p:spPr>
          <a:xfrm>
            <a:off x="6283728" y="1699214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az 6" descr="Obraz zawierający osoba, ubrania, obuwie, uśmiech&#10;&#10;Opis wygenerowany automatycznie">
            <a:extLst>
              <a:ext uri="{FF2B5EF4-FFF2-40B4-BE49-F238E27FC236}">
                <a16:creationId xmlns:a16="http://schemas.microsoft.com/office/drawing/2014/main" id="{637830C5-1E6F-2575-C96C-D4BC4EA394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-2"/>
          <a:stretch/>
        </p:blipFill>
        <p:spPr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09274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3E416D2-D994-4F7A-8F62-B28B11BE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" name="Picture 3" descr="Wielobarwny gradient dymu wędzarniczego">
            <a:extLst>
              <a:ext uri="{FF2B5EF4-FFF2-40B4-BE49-F238E27FC236}">
                <a16:creationId xmlns:a16="http://schemas.microsoft.com/office/drawing/2014/main" id="{46537652-05C7-4264-16E5-8D308F707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6" r="-1" b="7752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46D3498-BB0C-4BBC-957B-FC6466C80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15949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348024 w 7476051"/>
              <a:gd name="connsiteY1" fmla="*/ 0 h 6858000"/>
              <a:gd name="connsiteX2" fmla="*/ 681975 w 7476051"/>
              <a:gd name="connsiteY2" fmla="*/ 0 h 6858000"/>
              <a:gd name="connsiteX3" fmla="*/ 1555845 w 7476051"/>
              <a:gd name="connsiteY3" fmla="*/ 0 h 6858000"/>
              <a:gd name="connsiteX4" fmla="*/ 1568054 w 7476051"/>
              <a:gd name="connsiteY4" fmla="*/ 0 h 6858000"/>
              <a:gd name="connsiteX5" fmla="*/ 1693495 w 7476051"/>
              <a:gd name="connsiteY5" fmla="*/ 0 h 6858000"/>
              <a:gd name="connsiteX6" fmla="*/ 3186636 w 7476051"/>
              <a:gd name="connsiteY6" fmla="*/ 0 h 6858000"/>
              <a:gd name="connsiteX7" fmla="*/ 5853028 w 7476051"/>
              <a:gd name="connsiteY7" fmla="*/ 0 h 6858000"/>
              <a:gd name="connsiteX8" fmla="*/ 5875152 w 7476051"/>
              <a:gd name="connsiteY8" fmla="*/ 14997 h 6858000"/>
              <a:gd name="connsiteX9" fmla="*/ 7476051 w 7476051"/>
              <a:gd name="connsiteY9" fmla="*/ 3621656 h 6858000"/>
              <a:gd name="connsiteX10" fmla="*/ 5601701 w 7476051"/>
              <a:gd name="connsiteY10" fmla="*/ 6374814 h 6858000"/>
              <a:gd name="connsiteX11" fmla="*/ 5085053 w 7476051"/>
              <a:gd name="connsiteY11" fmla="*/ 6780599 h 6858000"/>
              <a:gd name="connsiteX12" fmla="*/ 4973297 w 7476051"/>
              <a:gd name="connsiteY12" fmla="*/ 6858000 h 6858000"/>
              <a:gd name="connsiteX13" fmla="*/ 3186636 w 7476051"/>
              <a:gd name="connsiteY13" fmla="*/ 6858000 h 6858000"/>
              <a:gd name="connsiteX14" fmla="*/ 1568054 w 7476051"/>
              <a:gd name="connsiteY14" fmla="*/ 6858000 h 6858000"/>
              <a:gd name="connsiteX15" fmla="*/ 1555845 w 7476051"/>
              <a:gd name="connsiteY15" fmla="*/ 6858000 h 6858000"/>
              <a:gd name="connsiteX16" fmla="*/ 1385101 w 7476051"/>
              <a:gd name="connsiteY16" fmla="*/ 6858000 h 6858000"/>
              <a:gd name="connsiteX17" fmla="*/ 681975 w 7476051"/>
              <a:gd name="connsiteY17" fmla="*/ 6858000 h 6858000"/>
              <a:gd name="connsiteX18" fmla="*/ 348024 w 7476051"/>
              <a:gd name="connsiteY18" fmla="*/ 6858000 h 6858000"/>
              <a:gd name="connsiteX19" fmla="*/ 0 w 7476051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348024" y="0"/>
                </a:lnTo>
                <a:lnTo>
                  <a:pt x="681975" y="0"/>
                </a:lnTo>
                <a:lnTo>
                  <a:pt x="1555845" y="0"/>
                </a:lnTo>
                <a:lnTo>
                  <a:pt x="1568054" y="0"/>
                </a:lnTo>
                <a:lnTo>
                  <a:pt x="1693495" y="0"/>
                </a:lnTo>
                <a:lnTo>
                  <a:pt x="3186636" y="0"/>
                </a:ln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1" y="6374814"/>
                </a:cubicBezTo>
                <a:cubicBezTo>
                  <a:pt x="5429498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3186636" y="6858000"/>
                </a:lnTo>
                <a:lnTo>
                  <a:pt x="1568054" y="6858000"/>
                </a:lnTo>
                <a:lnTo>
                  <a:pt x="1555845" y="6858000"/>
                </a:lnTo>
                <a:lnTo>
                  <a:pt x="1385101" y="6858000"/>
                </a:lnTo>
                <a:lnTo>
                  <a:pt x="681975" y="6858000"/>
                </a:lnTo>
                <a:lnTo>
                  <a:pt x="3480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539A79B-DFBA-4781-B0DE-4044B072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97492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D8EFB43-661E-4B15-BA65-39CC17EF7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10788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EC0C2C8-1F8B-C66B-50E2-ACA392E01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1675" y="1346268"/>
            <a:ext cx="5932755" cy="3285207"/>
          </a:xfrm>
        </p:spPr>
        <p:txBody>
          <a:bodyPr>
            <a:normAutofit/>
          </a:bodyPr>
          <a:lstStyle/>
          <a:p>
            <a:r>
              <a:rPr lang="pl-PL">
                <a:solidFill>
                  <a:schemeClr val="bg1"/>
                </a:solidFill>
              </a:rPr>
              <a:t>Dziękujemy </a:t>
            </a:r>
            <a:br>
              <a:rPr lang="pl-PL">
                <a:solidFill>
                  <a:schemeClr val="bg1"/>
                </a:solidFill>
              </a:rPr>
            </a:br>
            <a:r>
              <a:rPr lang="pl-PL">
                <a:solidFill>
                  <a:schemeClr val="bg1"/>
                </a:solidFill>
              </a:rPr>
              <a:t>za uwagę</a:t>
            </a:r>
          </a:p>
        </p:txBody>
      </p:sp>
    </p:spTree>
    <p:extLst>
      <p:ext uri="{BB962C8B-B14F-4D97-AF65-F5344CB8AC3E}">
        <p14:creationId xmlns:p14="http://schemas.microsoft.com/office/powerpoint/2010/main" val="1736102361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AnalogousFromDarkSeedLeftStep">
      <a:dk1>
        <a:srgbClr val="000000"/>
      </a:dk1>
      <a:lt1>
        <a:srgbClr val="FFFFFF"/>
      </a:lt1>
      <a:dk2>
        <a:srgbClr val="1A212E"/>
      </a:dk2>
      <a:lt2>
        <a:srgbClr val="F0F3F1"/>
      </a:lt2>
      <a:accent1>
        <a:srgbClr val="E729A7"/>
      </a:accent1>
      <a:accent2>
        <a:srgbClr val="C517D5"/>
      </a:accent2>
      <a:accent3>
        <a:srgbClr val="8829E7"/>
      </a:accent3>
      <a:accent4>
        <a:srgbClr val="3E30D9"/>
      </a:accent4>
      <a:accent5>
        <a:srgbClr val="2968E7"/>
      </a:accent5>
      <a:accent6>
        <a:srgbClr val="17A5D5"/>
      </a:accent6>
      <a:hlink>
        <a:srgbClr val="3F54BF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555</Words>
  <Application>Microsoft Office PowerPoint</Application>
  <PresentationFormat>Panoramiczny</PresentationFormat>
  <Paragraphs>22</Paragraphs>
  <Slides>12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SketchLinesVTI</vt:lpstr>
      <vt:lpstr>"ICT Tools for a Creative  and Collaborative Classroom” Florencja, 2024  Aneta Janik Agata Kasjan Magdalena Odrzywolska-Hasiec</vt:lpstr>
      <vt:lpstr>Prezentacja programu PowerPoint</vt:lpstr>
      <vt:lpstr>„ Technologia nigdy nie zastąpi wielkich nauczycieli,  ale technologia w rękach wielkich nauczycieli jest transformacyjna”.       George Couros </vt:lpstr>
      <vt:lpstr>Mianem ICT (Information and Communications Technology) określamy technologie informacyjne i komunikacyjne (lub technologie informacyjno-telekomunikacyjne, bądź technologie teleinformatyczne), które służą do efektywnej komunikacji, wspomagając przetwarzanie i przekazywanie informacji.  ICT zakłada pozyskiwanie informacji za pomocą nowoczesnych technologii i sprzętów informatycznych, w tym smartfonów, laptopów, tabletów czy ogólnodostępnych platform online. Przekazywane dane zwykle obejmują nie tylko tekst, ale także dźwięk i obraz. </vt:lpstr>
      <vt:lpstr>Technologia informacyjna jest obecnie w edukacji czymś więcej niż jedną z pomocy dydaktycznych. Przenika do większości dziedzin (przedmiotów) nauczania, jako ich integralny składnik.   Ponadto, w dyspozycji nauczyciela jest zarówno jego pomocą w codziennej pracy z uczniami w klasie i poza klasą, jak również ułatwia mu ciągłe doskonalenie się i dalszy rozwój.    1. Zachęca do indywidualnej nauki i samodoskonalenia 2. Ułatwia współpracę uczniów 3. Sprawia, że uczniowie stają się bardziej aktywni 4. Przygotowuje uczniów do dorosłego życia 5. Oszczędność czasu dla nauczycieli  </vt:lpstr>
      <vt:lpstr>Udział w kursie pozwolił  na udoskonalenie umiejętności i kompetencji zawodowych w zakresie wykorzystania w procesie nauczania technologii informacyjnych i komunikacyjnych.   Podczas zajęć poznawaliśmy możliwości wielu programów i aplikacji, które pozwalają na uatrakcyjnienie procesu dydaktycznego i zwiększenie zaangażowania uczniów, m.in.: Canva, Genially App, Quizzes, Nearpod, TED Ed, Padlet, Goosechase, ChatGPT, Diffit, MagicSchool AI, Suno  </vt:lpstr>
      <vt:lpstr>Canva – internetowe narzędzie umożliwiające tworzenie projektów graficznych online. Genially App – to narzędzie wykorzystywane głownie do tworzenia Quizów Nearpod – to nowa funkcjonalność do tworzenia testów i sprawdzianów TED Ed – służy do generowania pytań i odpowiedzi do filmików   </vt:lpstr>
      <vt:lpstr>Padlet – internetowe narzędzie umożliwiające tworzenie projektów, planów i scenariuszy lekcji Goosechase – to wyjątkowa aplikacja do tworzenia gier miejskich Chat GPT – służy do generowania odpowiedzi na zadane pytania wprowadzane przez użytkownika </vt:lpstr>
      <vt:lpstr>Diffit App – internetowe narzędzie umożliwiające tworzenie projektów, ćwiczeń, pytań na podstawie filmików YT MagicSchool AI – to wyjątkowa aplikacja dzięki której możemy przygotować plan oraz cele zajęć i lekcji; tworzy również obrazy i fotografie ze słów Suno – służy do generowania piosenek na podstawie zadanych słów </vt:lpstr>
      <vt:lpstr>Prezentacja programu PowerPoint</vt:lpstr>
      <vt:lpstr>Prezentacja programu PowerPoint</vt:lpstr>
      <vt:lpstr>Dziękujemy 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"ICT Tools for a Creative  and Collaborative Classroom” Florencja, 2024  Aneta Janik Agata Kasjan Magdalena Odrzywolska-Hasiec</dc:title>
  <dc:creator>Magdalena Odrzywolska-Hasiec</dc:creator>
  <cp:lastModifiedBy>Magdalena Odrzywolska-Hasiec</cp:lastModifiedBy>
  <cp:revision>56</cp:revision>
  <dcterms:created xsi:type="dcterms:W3CDTF">2024-07-26T14:45:56Z</dcterms:created>
  <dcterms:modified xsi:type="dcterms:W3CDTF">2024-08-19T05:53:26Z</dcterms:modified>
</cp:coreProperties>
</file>