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E2E"/>
    <a:srgbClr val="4A6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565A9D-831C-A9A8-C34F-771921B61C7B}" v="1016" dt="2024-05-12T11:51:23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1.jpe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ymbol zastępczy zawartości 3" descr="Obraz zawierający zrzut ekranu, tekst, Czcionka, Jaskrawoniebieski&#10;&#10;Opis wygenerowany automatycznie">
            <a:extLst>
              <a:ext uri="{FF2B5EF4-FFF2-40B4-BE49-F238E27FC236}">
                <a16:creationId xmlns:a16="http://schemas.microsoft.com/office/drawing/2014/main" id="{5947413B-3FD6-EEEC-9B0A-A5BE5BC2A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914" y="1204744"/>
            <a:ext cx="10872172" cy="1956991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0B5D285-1554-5059-E1D5-15A8E5609AFF}"/>
              </a:ext>
            </a:extLst>
          </p:cNvPr>
          <p:cNvSpPr txBox="1"/>
          <p:nvPr/>
        </p:nvSpPr>
        <p:spPr>
          <a:xfrm>
            <a:off x="887667" y="3422925"/>
            <a:ext cx="10408625" cy="221651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Projekt</a:t>
            </a:r>
            <a:r>
              <a:rPr lang="en-US" sz="2800" b="1" dirty="0"/>
              <a:t> „</a:t>
            </a:r>
            <a:r>
              <a:rPr lang="en-US" sz="2800" b="1" err="1"/>
              <a:t>Zorientowani</a:t>
            </a:r>
            <a:r>
              <a:rPr lang="en-US" sz="2800" b="1" dirty="0"/>
              <a:t> </a:t>
            </a:r>
            <a:r>
              <a:rPr lang="en-US" sz="2800" b="1" err="1"/>
              <a:t>na</a:t>
            </a:r>
            <a:r>
              <a:rPr lang="en-US" sz="2800" b="1" dirty="0"/>
              <a:t> </a:t>
            </a:r>
            <a:r>
              <a:rPr lang="en-US" sz="2800" b="1" err="1"/>
              <a:t>rozwój</a:t>
            </a:r>
            <a:r>
              <a:rPr lang="en-US" sz="2800" b="1" dirty="0"/>
              <a:t> </a:t>
            </a:r>
            <a:r>
              <a:rPr lang="en-US" sz="2800" b="1" err="1"/>
              <a:t>kompetencji</a:t>
            </a:r>
            <a:r>
              <a:rPr lang="en-US" sz="2800" b="1" dirty="0"/>
              <a:t> </a:t>
            </a:r>
            <a:r>
              <a:rPr lang="en-US" sz="2800" b="1" err="1"/>
              <a:t>kluczowych</a:t>
            </a:r>
            <a:r>
              <a:rPr lang="en-US" sz="2800" b="1" dirty="0"/>
              <a:t>” </a:t>
            </a:r>
            <a:r>
              <a:rPr lang="en-US" sz="2800" dirty="0"/>
              <a:t>o </a:t>
            </a:r>
            <a:r>
              <a:rPr lang="en-US" sz="2800" err="1"/>
              <a:t>numerze</a:t>
            </a:r>
            <a:r>
              <a:rPr lang="en-US" sz="2800" dirty="0"/>
              <a:t> </a:t>
            </a:r>
            <a:r>
              <a:rPr lang="en-US" sz="2800" b="1" dirty="0"/>
              <a:t>2023-1-PL01-KA121-SCH-000132927 </a:t>
            </a:r>
            <a:r>
              <a:rPr lang="en-US" sz="2800" err="1"/>
              <a:t>współfinansowany</a:t>
            </a:r>
            <a:r>
              <a:rPr lang="en-US" sz="2800" dirty="0"/>
              <a:t> </a:t>
            </a:r>
            <a:r>
              <a:rPr lang="en-US" sz="2800" err="1"/>
              <a:t>przez</a:t>
            </a:r>
            <a:r>
              <a:rPr lang="en-US" sz="2800" dirty="0"/>
              <a:t> </a:t>
            </a:r>
            <a:r>
              <a:rPr lang="en-US" sz="2800" err="1"/>
              <a:t>Unię</a:t>
            </a:r>
            <a:r>
              <a:rPr lang="en-US" sz="2800" dirty="0"/>
              <a:t> </a:t>
            </a:r>
            <a:r>
              <a:rPr lang="en-US" sz="2800" err="1"/>
              <a:t>Europejską</a:t>
            </a:r>
            <a:r>
              <a:rPr lang="en-US" sz="2800" dirty="0"/>
              <a:t>,</a:t>
            </a:r>
            <a:r>
              <a:rPr lang="en-US" sz="2800" b="1" dirty="0"/>
              <a:t> </a:t>
            </a:r>
            <a:r>
              <a:rPr lang="en-US" sz="2800" dirty="0"/>
              <a:t> </a:t>
            </a:r>
            <a:r>
              <a:rPr lang="en-US" sz="2800" err="1"/>
              <a:t>realizowany</a:t>
            </a:r>
            <a:r>
              <a:rPr lang="en-US" sz="2800" dirty="0"/>
              <a:t> w </a:t>
            </a:r>
            <a:r>
              <a:rPr lang="en-US" sz="2800" err="1"/>
              <a:t>Zespole</a:t>
            </a:r>
            <a:r>
              <a:rPr lang="en-US" sz="2800" dirty="0"/>
              <a:t> </a:t>
            </a:r>
            <a:r>
              <a:rPr lang="en-US" sz="2800" err="1"/>
              <a:t>Szkół</a:t>
            </a:r>
            <a:r>
              <a:rPr lang="en-US" sz="2800" dirty="0"/>
              <a:t> </a:t>
            </a:r>
            <a:r>
              <a:rPr lang="en-US" sz="2800" err="1"/>
              <a:t>Kształcenia</a:t>
            </a:r>
            <a:r>
              <a:rPr lang="en-US" sz="2800" dirty="0"/>
              <a:t> </a:t>
            </a:r>
            <a:r>
              <a:rPr lang="en-US" sz="2800" err="1"/>
              <a:t>Ustawicznego</a:t>
            </a:r>
            <a:r>
              <a:rPr lang="en-US" sz="2800" dirty="0"/>
              <a:t> w </a:t>
            </a:r>
            <a:r>
              <a:rPr lang="en-US" sz="2800" err="1"/>
              <a:t>Rzeszowie</a:t>
            </a:r>
            <a:r>
              <a:rPr lang="en-US" sz="2800" dirty="0"/>
              <a:t>  od 01.06.2023 do 31.08.2024. </a:t>
            </a:r>
            <a:r>
              <a:rPr lang="en-US" sz="2800" err="1"/>
              <a:t>Dofinansowanie</a:t>
            </a:r>
            <a:r>
              <a:rPr lang="en-US" sz="2800" dirty="0"/>
              <a:t> </a:t>
            </a:r>
            <a:r>
              <a:rPr lang="en-US" sz="2800" err="1"/>
              <a:t>projektu</a:t>
            </a:r>
            <a:r>
              <a:rPr lang="en-US" sz="2800" dirty="0"/>
              <a:t> z UE: 50 205,00 EUR.</a:t>
            </a:r>
          </a:p>
        </p:txBody>
      </p:sp>
    </p:spTree>
    <p:extLst>
      <p:ext uri="{BB962C8B-B14F-4D97-AF65-F5344CB8AC3E}">
        <p14:creationId xmlns:p14="http://schemas.microsoft.com/office/powerpoint/2010/main" val="334276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025759" y="631796"/>
            <a:ext cx="9144000" cy="2387600"/>
          </a:xfrm>
        </p:spPr>
        <p:txBody>
          <a:bodyPr>
            <a:normAutofit/>
          </a:bodyPr>
          <a:lstStyle/>
          <a:p>
            <a:r>
              <a:rPr lang="pl-PL" sz="8000" b="1" dirty="0">
                <a:latin typeface="Cooper Black"/>
              </a:rPr>
              <a:t>CALDES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025759" y="2794325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000" b="1" i="1" dirty="0">
                <a:latin typeface="Papyrus"/>
              </a:rPr>
              <a:t>WE WŁOSZECH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1306CB3-0DBE-C9C0-0FC7-01B6E43E9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714" y="508958"/>
            <a:ext cx="4400810" cy="133083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6000" b="1" err="1">
                <a:latin typeface="Britannic Bold"/>
              </a:rPr>
              <a:t>Kilka</a:t>
            </a:r>
            <a:r>
              <a:rPr lang="en-US" sz="6000" b="1" dirty="0">
                <a:latin typeface="Britannic Bold"/>
              </a:rPr>
              <a:t> </a:t>
            </a:r>
            <a:r>
              <a:rPr lang="en-US" sz="6000" b="1" err="1">
                <a:latin typeface="Britannic Bold"/>
              </a:rPr>
              <a:t>słów</a:t>
            </a:r>
            <a:r>
              <a:rPr lang="en-US" sz="6000" b="1" dirty="0">
                <a:latin typeface="Britannic Bold"/>
              </a:rPr>
              <a:t> o </a:t>
            </a:r>
            <a:r>
              <a:rPr lang="en-US" sz="6000" b="1" err="1">
                <a:latin typeface="Britannic Bold"/>
              </a:rPr>
              <a:t>Caldes</a:t>
            </a:r>
            <a:endParaRPr lang="en-US" sz="6000" b="1">
              <a:latin typeface="Britannic Bold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0D7A40C-DAEE-A9D8-4D72-552A610661C4}"/>
              </a:ext>
            </a:extLst>
          </p:cNvPr>
          <p:cNvSpPr txBox="1"/>
          <p:nvPr/>
        </p:nvSpPr>
        <p:spPr>
          <a:xfrm>
            <a:off x="304096" y="1973283"/>
            <a:ext cx="4165156" cy="39085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Aptos Display"/>
              </a:rPr>
              <a:t>Caldes</a:t>
            </a:r>
            <a:r>
              <a:rPr lang="en-US" sz="2000" dirty="0">
                <a:latin typeface="Aptos Display"/>
              </a:rPr>
              <a:t>, </a:t>
            </a:r>
            <a:r>
              <a:rPr lang="en-US" sz="2000" dirty="0" err="1">
                <a:latin typeface="Aptos Display"/>
              </a:rPr>
              <a:t>malowniczo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położone</a:t>
            </a:r>
            <a:r>
              <a:rPr lang="en-US" sz="2000" dirty="0">
                <a:latin typeface="Aptos Display"/>
              </a:rPr>
              <a:t> w </a:t>
            </a:r>
            <a:r>
              <a:rPr lang="en-US" sz="2000" dirty="0" err="1">
                <a:latin typeface="Aptos Display"/>
              </a:rPr>
              <a:t>północnych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Włoszech</a:t>
            </a:r>
            <a:r>
              <a:rPr lang="en-US" sz="2000" dirty="0">
                <a:latin typeface="Aptos Display"/>
              </a:rPr>
              <a:t> w </a:t>
            </a:r>
            <a:r>
              <a:rPr lang="en-US" sz="2000" dirty="0" err="1">
                <a:latin typeface="Aptos Display"/>
              </a:rPr>
              <a:t>regionie</a:t>
            </a:r>
            <a:r>
              <a:rPr lang="en-US" sz="2000" dirty="0">
                <a:latin typeface="Aptos Display"/>
              </a:rPr>
              <a:t> Trentino-Alto Adige, jest </a:t>
            </a:r>
            <a:r>
              <a:rPr lang="en-US" sz="2000" dirty="0" err="1">
                <a:latin typeface="Aptos Display"/>
              </a:rPr>
              <a:t>uroczą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miejscowością</a:t>
            </a:r>
            <a:r>
              <a:rPr lang="en-US" sz="2000" dirty="0">
                <a:latin typeface="Aptos Display"/>
              </a:rPr>
              <a:t> z </a:t>
            </a:r>
            <a:r>
              <a:rPr lang="en-US" sz="2000" dirty="0" err="1">
                <a:latin typeface="Aptos Display"/>
              </a:rPr>
              <a:t>długą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historią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bogatym</a:t>
            </a:r>
            <a:r>
              <a:rPr lang="pl-PL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dziedzictwem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kulturowym.Otoczone</a:t>
            </a:r>
            <a:r>
              <a:rPr lang="pl-PL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górami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Dolomit</a:t>
            </a:r>
            <a:r>
              <a:rPr lang="pl-PL" sz="2000" dirty="0">
                <a:latin typeface="Aptos Display"/>
              </a:rPr>
              <a:t>y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doliną</a:t>
            </a:r>
            <a:r>
              <a:rPr lang="en-US" sz="2000" dirty="0">
                <a:latin typeface="Aptos Display"/>
              </a:rPr>
              <a:t> Val di Sole, </a:t>
            </a:r>
            <a:r>
              <a:rPr lang="en-US" sz="2000" dirty="0" err="1">
                <a:latin typeface="Aptos Display"/>
              </a:rPr>
              <a:t>Caldes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zachwyca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swoimi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pięknymi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krajobrazami</a:t>
            </a:r>
            <a:r>
              <a:rPr lang="en-US" sz="2000" dirty="0">
                <a:latin typeface="Aptos Display"/>
              </a:rPr>
              <a:t>, </a:t>
            </a:r>
            <a:r>
              <a:rPr lang="en-US" sz="2000" dirty="0" err="1">
                <a:latin typeface="Aptos Display"/>
              </a:rPr>
              <a:t>zielonymi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łąkami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czystym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powietrzem.Nazwa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może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być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świadectwem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bogatej</a:t>
            </a:r>
            <a:r>
              <a:rPr lang="en-US" sz="2000" dirty="0">
                <a:latin typeface="Aptos Display"/>
              </a:rPr>
              <a:t> </a:t>
            </a:r>
            <a:r>
              <a:rPr lang="en-US" sz="2000" dirty="0" err="1">
                <a:latin typeface="Aptos Display"/>
              </a:rPr>
              <a:t>historii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i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starożytnego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dziedzictwa</a:t>
            </a:r>
            <a:r>
              <a:rPr lang="en-US" sz="2000" dirty="0">
                <a:latin typeface="Aptos Display"/>
              </a:rPr>
              <a:t>. </a:t>
            </a:r>
            <a:r>
              <a:rPr lang="en-US" sz="2000" dirty="0" err="1">
                <a:latin typeface="Aptos Display"/>
              </a:rPr>
              <a:t>Pierwsze</a:t>
            </a:r>
            <a:r>
              <a:rPr lang="en-US" sz="2000" dirty="0">
                <a:latin typeface="Aptos Display"/>
              </a:rPr>
              <a:t> </a:t>
            </a:r>
            <a:r>
              <a:rPr lang="en-US" sz="2000" dirty="0" err="1">
                <a:latin typeface="Aptos Display"/>
              </a:rPr>
              <a:t>wzmianki</a:t>
            </a:r>
            <a:r>
              <a:rPr lang="en-US" sz="2000" dirty="0">
                <a:latin typeface="Aptos Display"/>
              </a:rPr>
              <a:t> o </a:t>
            </a:r>
            <a:r>
              <a:rPr lang="en-US" sz="2000" dirty="0" err="1">
                <a:latin typeface="Aptos Display"/>
              </a:rPr>
              <a:t>tym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miejscu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pochodzą</a:t>
            </a:r>
            <a:r>
              <a:rPr lang="en-US" sz="2000" dirty="0">
                <a:latin typeface="Aptos Display"/>
              </a:rPr>
              <a:t> z </a:t>
            </a:r>
            <a:r>
              <a:rPr lang="en-US" sz="2000" dirty="0" err="1">
                <a:latin typeface="Aptos Display"/>
              </a:rPr>
              <a:t>pergaminów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datowanych</a:t>
            </a:r>
            <a:r>
              <a:rPr lang="en-US" sz="2000" dirty="0">
                <a:latin typeface="Aptos Display"/>
              </a:rPr>
              <a:t> </a:t>
            </a:r>
            <a:r>
              <a:rPr lang="en-US" sz="2000" dirty="0" err="1">
                <a:latin typeface="Aptos Display"/>
              </a:rPr>
              <a:t>na</a:t>
            </a:r>
            <a:r>
              <a:rPr lang="en-US" sz="2000" dirty="0">
                <a:latin typeface="Aptos Display"/>
              </a:rPr>
              <a:t> 200 r., </a:t>
            </a:r>
            <a:r>
              <a:rPr lang="en-US" sz="2000" dirty="0" err="1">
                <a:latin typeface="Aptos Display"/>
              </a:rPr>
              <a:t>gdzie</a:t>
            </a:r>
            <a:r>
              <a:rPr lang="en-US" sz="2000" dirty="0">
                <a:latin typeface="Aptos Display"/>
              </a:rPr>
              <a:t> </a:t>
            </a:r>
            <a:r>
              <a:rPr lang="en-US" sz="2000" dirty="0" err="1">
                <a:latin typeface="Aptos Display"/>
              </a:rPr>
              <a:t>wymieniana</a:t>
            </a:r>
            <a:r>
              <a:rPr lang="en-US" sz="2000" dirty="0">
                <a:latin typeface="Aptos Display"/>
              </a:rPr>
              <a:t> jest </a:t>
            </a:r>
            <a:r>
              <a:rPr lang="en-US" sz="2000" dirty="0" err="1">
                <a:latin typeface="Aptos Display"/>
              </a:rPr>
              <a:t>jako</a:t>
            </a:r>
            <a:r>
              <a:rPr lang="en-US" sz="2000" dirty="0">
                <a:latin typeface="Aptos Display"/>
              </a:rPr>
              <a:t> </a:t>
            </a:r>
            <a:r>
              <a:rPr lang="en-US" sz="2000" dirty="0" err="1">
                <a:latin typeface="Aptos Display"/>
              </a:rPr>
              <a:t>Caldis</a:t>
            </a:r>
            <a:r>
              <a:rPr lang="en-US" sz="2000" dirty="0">
                <a:latin typeface="Aptos Display"/>
              </a:rPr>
              <a:t> </a:t>
            </a:r>
            <a:r>
              <a:rPr lang="en-US" sz="2000" dirty="0" err="1">
                <a:latin typeface="Aptos Display"/>
              </a:rPr>
              <a:t>lub</a:t>
            </a:r>
            <a:r>
              <a:rPr lang="en-US" sz="2000" dirty="0">
                <a:latin typeface="Aptos Display"/>
              </a:rPr>
              <a:t> </a:t>
            </a:r>
            <a:r>
              <a:rPr lang="en-US" sz="2000" dirty="0" err="1">
                <a:latin typeface="Aptos Display"/>
              </a:rPr>
              <a:t>Caldesio</a:t>
            </a:r>
            <a:r>
              <a:rPr lang="en-US" sz="2000" dirty="0">
                <a:latin typeface="Aptos Display"/>
              </a:rPr>
              <a:t>.</a:t>
            </a:r>
            <a:endParaRPr lang="pl-PL" dirty="0"/>
          </a:p>
        </p:txBody>
      </p:sp>
      <p:pic>
        <p:nvPicPr>
          <p:cNvPr id="11" name="Obraz 10" descr="Obraz zawierający na wolnym powietrzu, trawa, niebo, krajobraz&#10;&#10;Opis wygenerowany automatycznie">
            <a:extLst>
              <a:ext uri="{FF2B5EF4-FFF2-40B4-BE49-F238E27FC236}">
                <a16:creationId xmlns:a16="http://schemas.microsoft.com/office/drawing/2014/main" id="{534D5438-1CF4-5F90-603A-1C083A3200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62" r="4016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7050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na wolnym powietrzu, niebo, drzewo, chmura&#10;&#10;Opis wygenerowany automatycznie">
            <a:extLst>
              <a:ext uri="{FF2B5EF4-FFF2-40B4-BE49-F238E27FC236}">
                <a16:creationId xmlns:a16="http://schemas.microsoft.com/office/drawing/2014/main" id="{142685C8-6681-CD48-DAB4-12AC7D1FA6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5351" b="196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668326C-A363-D8A4-F266-156BED09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Centrum Caldes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0BB558-C913-6C41-2E4F-0C9FE0295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67" y="1768248"/>
            <a:ext cx="5176101" cy="4351338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Miejscowość znana jest z urokliwego, średniowiecznego centrum, gdzie wąskie uliczki, kamienne domy i zabytkowe budynki przypominają o dawnych czasach. Spacerując po jego uliczkach, można odkrywać liczne historyczne atrakcje, takie jak XV-wieczny kościół San </a:t>
            </a:r>
            <a:r>
              <a:rPr lang="pl-PL" dirty="0" err="1"/>
              <a:t>Vigilio</a:t>
            </a:r>
            <a:r>
              <a:rPr lang="pl-PL" dirty="0"/>
              <a:t> czy zachowane średniowieczne mury obronne.</a:t>
            </a:r>
          </a:p>
        </p:txBody>
      </p:sp>
      <p:pic>
        <p:nvPicPr>
          <p:cNvPr id="8" name="Obraz 7" descr="Obraz zawierający na wolnym powietrzu, budynek, kościół, drzewo&#10;&#10;Opis wygenerowany automatycznie">
            <a:extLst>
              <a:ext uri="{FF2B5EF4-FFF2-40B4-BE49-F238E27FC236}">
                <a16:creationId xmlns:a16="http://schemas.microsoft.com/office/drawing/2014/main" id="{6BF5FFCC-0D3C-E78F-B6E3-CA61B122CC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8" r="7865"/>
          <a:stretch/>
        </p:blipFill>
        <p:spPr>
          <a:xfrm>
            <a:off x="8358700" y="3608979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4" name="Obraz 3" descr="Obraz zawierający na wolnym powietrzu, ubrania, chmura, niebo&#10;&#10;Opis wygenerowany automatycznie">
            <a:extLst>
              <a:ext uri="{FF2B5EF4-FFF2-40B4-BE49-F238E27FC236}">
                <a16:creationId xmlns:a16="http://schemas.microsoft.com/office/drawing/2014/main" id="{41C909A8-0077-EFDB-5DE8-EC0A124E73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612" r="1" b="1"/>
          <a:stretch/>
        </p:blipFill>
        <p:spPr>
          <a:xfrm>
            <a:off x="5891840" y="2271772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6" name="Obraz 5" descr="Obraz zawierający na wolnym powietrzu, niebo, drzewo, tor&#10;&#10;Opis wygenerowany automatycznie">
            <a:extLst>
              <a:ext uri="{FF2B5EF4-FFF2-40B4-BE49-F238E27FC236}">
                <a16:creationId xmlns:a16="http://schemas.microsoft.com/office/drawing/2014/main" id="{4DF09172-A957-AC00-E60E-7EDD5E6CAB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411" r="-2" b="6674"/>
          <a:stretch/>
        </p:blipFill>
        <p:spPr>
          <a:xfrm>
            <a:off x="7621024" y="-3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1059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02AB01-92EB-234C-6070-879EC0486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17" y="3997265"/>
            <a:ext cx="3290887" cy="2452687"/>
          </a:xfrm>
        </p:spPr>
        <p:txBody>
          <a:bodyPr anchor="ctr">
            <a:normAutofit/>
          </a:bodyPr>
          <a:lstStyle/>
          <a:p>
            <a:r>
              <a:rPr lang="pl-PL" sz="6000" b="1" dirty="0">
                <a:latin typeface="Britannic Bold"/>
              </a:rPr>
              <a:t>Zamek </a:t>
            </a:r>
            <a:br>
              <a:rPr lang="pl-PL" sz="6000" b="1" dirty="0">
                <a:latin typeface="Britannic Bold"/>
              </a:rPr>
            </a:br>
            <a:r>
              <a:rPr lang="pl-PL" sz="6000" b="1" dirty="0">
                <a:latin typeface="Britannic Bold"/>
              </a:rPr>
              <a:t>Caldes</a:t>
            </a:r>
          </a:p>
        </p:txBody>
      </p:sp>
      <p:pic>
        <p:nvPicPr>
          <p:cNvPr id="5" name="Obraz 4" descr="Caldes - Odkryj Trentino - Miasta &amp; wioski - Trentino Włochy">
            <a:extLst>
              <a:ext uri="{FF2B5EF4-FFF2-40B4-BE49-F238E27FC236}">
                <a16:creationId xmlns:a16="http://schemas.microsoft.com/office/drawing/2014/main" id="{7E4F76B0-04C2-F814-5FC4-C603C91DEF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9" b="8994"/>
          <a:stretch/>
        </p:blipFill>
        <p:spPr>
          <a:xfrm>
            <a:off x="20" y="9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578F5A-613C-4813-88CA-43E1DA194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5038" y="3709718"/>
            <a:ext cx="9052545" cy="2452687"/>
          </a:xfrm>
        </p:spPr>
        <p:txBody>
          <a:bodyPr anchor="ctr">
            <a:normAutofit/>
          </a:bodyPr>
          <a:lstStyle/>
          <a:p>
            <a:r>
              <a:rPr lang="pl-PL" sz="2400" b="0" i="0" dirty="0">
                <a:latin typeface="Aptos Display"/>
                <a:ea typeface="Open Sans"/>
                <a:cs typeface="Open Sans"/>
              </a:rPr>
              <a:t>Na wschodzie wsi znajdują się historyczne mury </a:t>
            </a:r>
            <a:r>
              <a:rPr lang="pl-PL" sz="2400" dirty="0">
                <a:latin typeface="Aptos Display"/>
                <a:ea typeface="Open Sans"/>
                <a:cs typeface="Open Sans"/>
              </a:rPr>
              <a:t>zamku</a:t>
            </a:r>
            <a:r>
              <a:rPr lang="pl-PL" sz="2400" u="sng" dirty="0">
                <a:latin typeface="Aptos Display"/>
                <a:ea typeface="Open Sans"/>
                <a:cs typeface="Open Sans"/>
              </a:rPr>
              <a:t> </a:t>
            </a:r>
            <a:r>
              <a:rPr lang="pl-PL" sz="2400" dirty="0">
                <a:latin typeface="Aptos Display"/>
                <a:ea typeface="Open Sans"/>
                <a:cs typeface="Open Sans"/>
              </a:rPr>
              <a:t>Caldes</a:t>
            </a:r>
            <a:r>
              <a:rPr lang="pl-PL" sz="2400" b="0" i="0" dirty="0">
                <a:latin typeface="Aptos Display"/>
                <a:ea typeface="Open Sans"/>
                <a:cs typeface="Open Sans"/>
              </a:rPr>
              <a:t> , legendarnego zamku datowanego na rok 1230. Na przestrzeni wieków był kilkakrotnie przebudowywany, a niedawno odrestaurowany. Obok zamku znajduje się mała, ciekawa kaplica pod wezwaniem Najświętszej Marii Panny z pięknymi freskami autorstwa Elii Naurizio.</a:t>
            </a:r>
            <a:endParaRPr lang="pl-PL" sz="2400" dirty="0">
              <a:latin typeface="Aptos Display"/>
            </a:endParaRPr>
          </a:p>
        </p:txBody>
      </p:sp>
      <p:pic>
        <p:nvPicPr>
          <p:cNvPr id="6" name="Grafika 5" descr="Wstecz z wypełnieniem pełnym">
            <a:extLst>
              <a:ext uri="{FF2B5EF4-FFF2-40B4-BE49-F238E27FC236}">
                <a16:creationId xmlns:a16="http://schemas.microsoft.com/office/drawing/2014/main" id="{01F997A2-18EE-BA59-E893-FB9C6037B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400000">
            <a:off x="9074990" y="484520"/>
            <a:ext cx="1575757" cy="153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66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5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az 10" descr="What To Do in Val di Sole in the Summer">
            <a:extLst>
              <a:ext uri="{FF2B5EF4-FFF2-40B4-BE49-F238E27FC236}">
                <a16:creationId xmlns:a16="http://schemas.microsoft.com/office/drawing/2014/main" id="{59FA9E33-6D95-5677-66D4-8781CC9E35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27" r="13715" b="-1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Obraz 8" descr="Wspinaczka, Kurs Podstawowy Jezioro Garda - Active Squad">
            <a:extLst>
              <a:ext uri="{FF2B5EF4-FFF2-40B4-BE49-F238E27FC236}">
                <a16:creationId xmlns:a16="http://schemas.microsoft.com/office/drawing/2014/main" id="{518DEA3E-B16A-ADBE-97BA-691D445900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9" r="1" b="1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Obraz 7" descr="Велотуры по России 2024, цены на велопоходы | Большая Страна">
            <a:extLst>
              <a:ext uri="{FF2B5EF4-FFF2-40B4-BE49-F238E27FC236}">
                <a16:creationId xmlns:a16="http://schemas.microsoft.com/office/drawing/2014/main" id="{15170AC7-A8C7-BBB1-6AB4-6F5E387217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02" r="4204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19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2E7D7EA-4018-5D02-F697-165500741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4" y="1059576"/>
            <a:ext cx="3543470" cy="30693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pl-PL" sz="3600" b="1" dirty="0">
                <a:latin typeface="Britannic Bold"/>
              </a:rPr>
              <a:t>Aktywne spędzanie czasu </a:t>
            </a:r>
            <a:br>
              <a:rPr lang="pl-PL" sz="3600" b="1" dirty="0">
                <a:latin typeface="Britannic Bold"/>
              </a:rPr>
            </a:br>
            <a:r>
              <a:rPr lang="pl-PL" sz="3600" b="1" dirty="0">
                <a:latin typeface="Britannic Bold"/>
              </a:rPr>
              <a:t>w Caldes</a:t>
            </a:r>
          </a:p>
        </p:txBody>
      </p:sp>
      <p:sp>
        <p:nvSpPr>
          <p:cNvPr id="29" name="Rectangle 21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D729F3-3744-4FB5-E3B0-C2D7F6501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11" y="2281554"/>
            <a:ext cx="3182569" cy="392277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z="2400" b="0" i="0" dirty="0">
                <a:latin typeface="Söhne"/>
                <a:ea typeface="Söhne"/>
                <a:cs typeface="Söhne"/>
              </a:rPr>
              <a:t>Ponadto Caldes oferuje liczne możliwości aktywnego spędzania czasu na świeżym powietrzu, w tym wędrówki górskie, jazdę na rowerze, wspinaczkę oraz sporty zimowe w okolicznych górach.</a:t>
            </a:r>
            <a:endParaRPr lang="pl-PL" sz="2400" dirty="0"/>
          </a:p>
        </p:txBody>
      </p:sp>
      <p:pic>
        <p:nvPicPr>
          <p:cNvPr id="10" name="Obraz 9" descr="Skieurs Ski Piste De Station - Photo gratuite sur Pixabay">
            <a:extLst>
              <a:ext uri="{FF2B5EF4-FFF2-40B4-BE49-F238E27FC236}">
                <a16:creationId xmlns:a16="http://schemas.microsoft.com/office/drawing/2014/main" id="{66A1FF7C-695A-F99A-6859-E967BEBE68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206" r="-1" b="-1"/>
          <a:stretch/>
        </p:blipFill>
        <p:spPr>
          <a:xfrm>
            <a:off x="7404373" y="43142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Grafika 3" descr="Narciarstwo zjazdowe z wypełnieniem pełnym">
            <a:extLst>
              <a:ext uri="{FF2B5EF4-FFF2-40B4-BE49-F238E27FC236}">
                <a16:creationId xmlns:a16="http://schemas.microsoft.com/office/drawing/2014/main" id="{365AF4CD-18AC-FD2D-95E4-D1EF5DCFCE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-780000">
            <a:off x="11059982" y="2481404"/>
            <a:ext cx="900022" cy="885645"/>
          </a:xfrm>
          <a:prstGeom prst="rect">
            <a:avLst/>
          </a:prstGeom>
        </p:spPr>
      </p:pic>
      <p:pic>
        <p:nvPicPr>
          <p:cNvPr id="5" name="Grafika 4" descr="Wspinaczka z wypełnieniem pełnym">
            <a:extLst>
              <a:ext uri="{FF2B5EF4-FFF2-40B4-BE49-F238E27FC236}">
                <a16:creationId xmlns:a16="http://schemas.microsoft.com/office/drawing/2014/main" id="{8E4CC674-1A78-2522-D274-D41CE87BA4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01298" y="5745733"/>
            <a:ext cx="1086928" cy="1273834"/>
          </a:xfrm>
          <a:prstGeom prst="rect">
            <a:avLst/>
          </a:prstGeom>
        </p:spPr>
      </p:pic>
      <p:pic>
        <p:nvPicPr>
          <p:cNvPr id="6" name="Grafika 5" descr="Widok na autostradę z wypełnieniem pełnym">
            <a:extLst>
              <a:ext uri="{FF2B5EF4-FFF2-40B4-BE49-F238E27FC236}">
                <a16:creationId xmlns:a16="http://schemas.microsoft.com/office/drawing/2014/main" id="{BA7BE137-7C8C-BD9E-00A8-72E597D66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43855" y="2540905"/>
            <a:ext cx="828136" cy="914399"/>
          </a:xfrm>
          <a:prstGeom prst="rect">
            <a:avLst/>
          </a:prstGeom>
        </p:spPr>
      </p:pic>
      <p:pic>
        <p:nvPicPr>
          <p:cNvPr id="7" name="Grafika 6" descr="Kolarstwo z wypełnieniem pełnym">
            <a:extLst>
              <a:ext uri="{FF2B5EF4-FFF2-40B4-BE49-F238E27FC236}">
                <a16:creationId xmlns:a16="http://schemas.microsoft.com/office/drawing/2014/main" id="{A8D228B7-28DF-1569-3166-0E9F29B79C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-780000">
            <a:off x="6196821" y="5844574"/>
            <a:ext cx="986287" cy="828137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D8FCFA38-9D5D-5D3F-FD8B-BE3361AD662A}"/>
              </a:ext>
            </a:extLst>
          </p:cNvPr>
          <p:cNvSpPr/>
          <p:nvPr/>
        </p:nvSpPr>
        <p:spPr>
          <a:xfrm>
            <a:off x="-15875" y="841374"/>
            <a:ext cx="287547" cy="10783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03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ubrania, na wolnym powietrzu, obuwie, niebo&#10;&#10;Opis wygenerowany automatycznie">
            <a:extLst>
              <a:ext uri="{FF2B5EF4-FFF2-40B4-BE49-F238E27FC236}">
                <a16:creationId xmlns:a16="http://schemas.microsoft.com/office/drawing/2014/main" id="{54322C21-78C7-0A04-BC16-D1CDE8A018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501" r="2" b="20265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Obraz 5" descr="Obraz zawierający ubrania, na wolnym powietrzu, drzewo, osoba&#10;&#10;Opis wygenerowany automatycznie">
            <a:extLst>
              <a:ext uri="{FF2B5EF4-FFF2-40B4-BE49-F238E27FC236}">
                <a16:creationId xmlns:a16="http://schemas.microsoft.com/office/drawing/2014/main" id="{85C481D9-259E-71CE-D762-4DF71A40B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0" r="2" b="536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908AF5F-0653-5EE8-44DE-64E55F80C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283" y="283235"/>
            <a:ext cx="3827999" cy="2087561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Britannic Bold"/>
              </a:rPr>
              <a:t>Najwieksza</a:t>
            </a:r>
            <a:r>
              <a:rPr lang="pl-PL" sz="3600" b="1" dirty="0">
                <a:latin typeface="Britannic Bold"/>
              </a:rPr>
              <a:t> </a:t>
            </a:r>
            <a:br>
              <a:rPr lang="pl-PL" sz="3600" b="1" dirty="0">
                <a:latin typeface="Britannic Bold"/>
              </a:rPr>
            </a:br>
            <a:r>
              <a:rPr lang="pl-PL" sz="3600" b="1" dirty="0">
                <a:latin typeface="Britannic Bold"/>
              </a:rPr>
              <a:t>atrakcja </a:t>
            </a:r>
            <a:r>
              <a:rPr lang="pl-PL" sz="3600" b="1" dirty="0" err="1">
                <a:latin typeface="Britannic Bold"/>
              </a:rPr>
              <a:t>Caldes</a:t>
            </a:r>
            <a:r>
              <a:rPr lang="pl-PL" sz="3600" b="1" dirty="0">
                <a:latin typeface="Britannic Bold"/>
              </a:rPr>
              <a:t> czyli, TRENTINO WILD</a:t>
            </a:r>
            <a:br>
              <a:rPr lang="pl-PL" sz="2400" dirty="0"/>
            </a:br>
            <a:endParaRPr lang="pl-PL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AB2157-538C-D22C-009B-EA82AB461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5039" y="2297483"/>
            <a:ext cx="3866755" cy="392277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l-PL" sz="2200" dirty="0">
                <a:latin typeface="Aptos Display"/>
                <a:ea typeface="Open Sans"/>
                <a:cs typeface="Open Sans"/>
              </a:rPr>
              <a:t>Trentino wild Caldes</a:t>
            </a:r>
            <a:r>
              <a:rPr lang="pl-PL" sz="2200" b="0" i="0" dirty="0">
                <a:latin typeface="Aptos Display"/>
                <a:ea typeface="Open Sans"/>
                <a:cs typeface="Open Sans"/>
              </a:rPr>
              <a:t> oferuje liczne możliwości, w spływy kajakowe, </a:t>
            </a:r>
            <a:r>
              <a:rPr lang="pl-PL" sz="2200" b="0" i="0" dirty="0" err="1">
                <a:latin typeface="Aptos Display"/>
                <a:ea typeface="Open Sans"/>
                <a:cs typeface="Open Sans"/>
              </a:rPr>
              <a:t>rafting</a:t>
            </a:r>
            <a:r>
              <a:rPr lang="pl-PL" sz="2200" b="0" i="0" dirty="0">
                <a:latin typeface="Aptos Display"/>
                <a:ea typeface="Open Sans"/>
                <a:cs typeface="Open Sans"/>
              </a:rPr>
              <a:t>, park linowy w koronach drzew</a:t>
            </a:r>
            <a:r>
              <a:rPr lang="pl-PL" sz="2200" dirty="0">
                <a:latin typeface="Aptos Display"/>
                <a:ea typeface="Open Sans"/>
                <a:cs typeface="Open Sans"/>
              </a:rPr>
              <a:t> </a:t>
            </a:r>
            <a:r>
              <a:rPr lang="pl-PL" sz="2200" b="0" i="0" dirty="0">
                <a:latin typeface="Aptos Display"/>
                <a:ea typeface="Open Sans"/>
                <a:cs typeface="Open Sans"/>
              </a:rPr>
              <a:t> oraz wypożyczalnie</a:t>
            </a:r>
            <a:r>
              <a:rPr lang="pl-PL" sz="2200" dirty="0">
                <a:latin typeface="Aptos Display"/>
                <a:ea typeface="Open Sans"/>
                <a:cs typeface="Open Sans"/>
              </a:rPr>
              <a:t> rowerów</a:t>
            </a:r>
            <a:r>
              <a:rPr lang="pl-PL" sz="2200" b="0" i="0" dirty="0">
                <a:latin typeface="Aptos Display"/>
                <a:ea typeface="Open Sans"/>
                <a:cs typeface="Open Sans"/>
              </a:rPr>
              <a:t>, paintball i wiele innych atrakcji. W ośrodku znajduje się także kort tenisowy, boisko do piłki nożnej i siatkówki, basen, plac zabaw, miejsce na grilla i strefę gastronomiczną</a:t>
            </a:r>
            <a:endParaRPr lang="pl-PL" sz="2200" dirty="0">
              <a:latin typeface="Aptos Display"/>
            </a:endParaRPr>
          </a:p>
        </p:txBody>
      </p:sp>
      <p:pic>
        <p:nvPicPr>
          <p:cNvPr id="4" name="Obraz 3" descr="Obraz zawierający na wolnym powietrzu, niebo, ubrania, drzewo&#10;&#10;Opis wygenerowany automatycznie">
            <a:extLst>
              <a:ext uri="{FF2B5EF4-FFF2-40B4-BE49-F238E27FC236}">
                <a16:creationId xmlns:a16="http://schemas.microsoft.com/office/drawing/2014/main" id="{309BEF7D-86F2-CF66-AD0C-4CEB74EE9C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68" r="-1" b="-1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pic>
        <p:nvPicPr>
          <p:cNvPr id="10" name="Obraz 9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94B78348-E271-F509-6765-93E2AEF6F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5851" y="3810898"/>
            <a:ext cx="3677009" cy="269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08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2E68139-DE0A-0C0C-1A1E-152FFCA76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pl-PL" sz="4800" b="1" dirty="0">
                <a:latin typeface="Britannic Bold"/>
              </a:rPr>
              <a:t>Caldes</a:t>
            </a:r>
          </a:p>
        </p:txBody>
      </p:sp>
      <p:pic>
        <p:nvPicPr>
          <p:cNvPr id="4" name="Obraz 3" descr="Obraz zawierający na wolnym powietrzu, trawa, chmura, drzewo&#10;&#10;Opis wygenerowany automatycznie">
            <a:extLst>
              <a:ext uri="{FF2B5EF4-FFF2-40B4-BE49-F238E27FC236}">
                <a16:creationId xmlns:a16="http://schemas.microsoft.com/office/drawing/2014/main" id="{C7219C5D-AF18-0428-DC40-EFFADA5382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07" b="40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7FB5C4-5D2B-D199-EC2C-56C1EB7D0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 lnSpcReduction="10000"/>
          </a:bodyPr>
          <a:lstStyle/>
          <a:p>
            <a:r>
              <a:rPr lang="pl-PL" sz="2000" b="0" i="0" dirty="0">
                <a:latin typeface="Söhne"/>
                <a:ea typeface="Söhne"/>
                <a:cs typeface="Söhne"/>
              </a:rPr>
              <a:t>Zestawiając piękno przyrody z historycznym i kulturalnym dziedzictwem, Caldes jest nie tylko miejscem idealnym do relaksu i regeneracji, ale także fascynującym miejscem do odkrywania unikalnej historii i tradycji tego regionu Włoch.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1732572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353</Words>
  <Application>Microsoft Office PowerPoint</Application>
  <PresentationFormat>Panoramiczny</PresentationFormat>
  <Paragraphs>16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Britannic Bold</vt:lpstr>
      <vt:lpstr>Calibri</vt:lpstr>
      <vt:lpstr>Cooper Black</vt:lpstr>
      <vt:lpstr>Papyrus</vt:lpstr>
      <vt:lpstr>Söhne</vt:lpstr>
      <vt:lpstr>Motyw pakietu Office</vt:lpstr>
      <vt:lpstr>Prezentacja programu PowerPoint</vt:lpstr>
      <vt:lpstr>CALDES</vt:lpstr>
      <vt:lpstr>Kilka słów o Caldes</vt:lpstr>
      <vt:lpstr>Centrum Caldes</vt:lpstr>
      <vt:lpstr>Zamek  Caldes</vt:lpstr>
      <vt:lpstr>Aktywne spędzanie czasu  w Caldes</vt:lpstr>
      <vt:lpstr>Najwieksza  atrakcja Caldes czyli, TRENTINO WILD </vt:lpstr>
      <vt:lpstr>Caldes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Karolina</dc:creator>
  <cp:lastModifiedBy>Izabela Sagan</cp:lastModifiedBy>
  <cp:revision>504</cp:revision>
  <dcterms:created xsi:type="dcterms:W3CDTF">2024-05-12T08:58:01Z</dcterms:created>
  <dcterms:modified xsi:type="dcterms:W3CDTF">2024-06-09T13:12:51Z</dcterms:modified>
</cp:coreProperties>
</file>