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61" r:id="rId4"/>
    <p:sldId id="263" r:id="rId5"/>
    <p:sldId id="264" r:id="rId6"/>
    <p:sldId id="265" r:id="rId7"/>
    <p:sldId id="268" r:id="rId8"/>
    <p:sldId id="272" r:id="rId9"/>
    <p:sldId id="269" r:id="rId10"/>
    <p:sldId id="274" r:id="rId11"/>
    <p:sldId id="267" r:id="rId12"/>
    <p:sldId id="271" r:id="rId13"/>
    <p:sldId id="273" r:id="rId14"/>
    <p:sldId id="266" r:id="rId1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93E93D-7DD9-A3BA-E349-73D71CAF87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93A53AA-DD1B-9FF1-6DAE-8FF5B27AD0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E3F39EE-7FA4-B8CD-98CD-58E821DF7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D5EB5-11FF-4433-B05B-D95FFC746CD7}" type="datetimeFigureOut">
              <a:rPr lang="pl-PL" smtClean="0"/>
              <a:t>18.08.2024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D909C07-1E42-BD39-0E74-F3E542C52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5C9FE8E-EB65-9865-7B97-600AFBE0C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B70C-D633-4696-817E-49F489BC62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3962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933277-1E3B-1CF4-6D0D-DA46F5FDD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2FF6A51-B177-B645-64FD-6FAB59337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D089ED9-95D9-1924-098A-909D81383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D5EB5-11FF-4433-B05B-D95FFC746CD7}" type="datetimeFigureOut">
              <a:rPr lang="pl-PL" smtClean="0"/>
              <a:t>18.08.2024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49D890C-DA91-AAFE-5C0C-42A1BBA57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8E36507-B5FA-71E1-F95F-0085A5608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B70C-D633-4696-817E-49F489BC62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7343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39B1C8-C9BD-21F6-356F-552927214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9B071E-64C3-5518-9C22-33EB576154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00370D4-721E-AAE5-418C-822C1DBFE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D5EB5-11FF-4433-B05B-D95FFC746CD7}" type="datetimeFigureOut">
              <a:rPr lang="pl-PL" smtClean="0"/>
              <a:t>18.08.2024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DEB672C-D4FD-7B8F-ADEC-50EF3C61A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6401816-33D3-88B6-D96C-4AB3FB70B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B70C-D633-4696-817E-49F489BC62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7346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EAC16A-4D3F-418C-F86E-C0637A35C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F50FE3E-258D-C767-BB11-456E3FCB01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4FF0FDA-75C8-2382-9F3B-F1CC4CC86C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5C85F0B-FE6F-2615-9E81-07751E644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D5EB5-11FF-4433-B05B-D95FFC746CD7}" type="datetimeFigureOut">
              <a:rPr lang="pl-PL" smtClean="0"/>
              <a:t>18.08.2024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BDD5F05-F5D7-035A-E126-7E62F3B5D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D6E21F3-0810-3AB2-0888-60BEF7086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B70C-D633-4696-817E-49F489BC62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1406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70277-F69C-EEEA-098A-758650534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D1B1A94-D051-5F43-AD4B-3B57605A8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2FA7FFE-43B8-7D99-D13C-70FA6DE8ED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67E8357-C78D-4CA7-B1B2-9447D0C424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BB462A9-B598-59BF-683E-B789237935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21761D1-6D59-47AC-E838-553C9D289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D5EB5-11FF-4433-B05B-D95FFC746CD7}" type="datetimeFigureOut">
              <a:rPr lang="pl-PL" smtClean="0"/>
              <a:t>18.08.2024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D78ECD1D-97EC-3A1A-43F0-BFA5CF475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AD93F10-A6B8-97A7-874A-33EDC1F14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B70C-D633-4696-817E-49F489BC62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4677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B66661-D8EC-42FF-970D-E5CD66AD4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B37A97E-1260-818B-4BB3-C33BB31E8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D5EB5-11FF-4433-B05B-D95FFC746CD7}" type="datetimeFigureOut">
              <a:rPr lang="pl-PL" smtClean="0"/>
              <a:t>18.08.2024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176615B-A8FD-BD7D-0C68-49B9BE62E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C9C673F-5701-D38B-3341-F18E987DE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B70C-D633-4696-817E-49F489BC62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8665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48E31673-8A38-7FCC-A8C0-501219008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D5EB5-11FF-4433-B05B-D95FFC746CD7}" type="datetimeFigureOut">
              <a:rPr lang="pl-PL" smtClean="0"/>
              <a:t>18.08.2024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89FF20D-AC41-11EC-A9E7-8AA40065A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70F276B-8975-8564-8FA0-18C96DCFD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B70C-D633-4696-817E-49F489BC62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6427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F53C2C-C13D-7812-8983-6A5ED52E4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14990E3-5F57-80AC-0BE2-741535FC8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D54DCFF-6420-6568-E9DD-79A38D9B30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3DF412E-CF95-6768-BE7B-2753967D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D5EB5-11FF-4433-B05B-D95FFC746CD7}" type="datetimeFigureOut">
              <a:rPr lang="pl-PL" smtClean="0"/>
              <a:t>18.08.2024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A1AAAA5-C44A-965E-D92B-0D96B0D6F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F1A68A5-987F-F418-41DF-88413E68F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B70C-D633-4696-817E-49F489BC62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9979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FA5DF3-ED01-B38D-436D-CDB0BD12C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99809A8-24DA-9B41-F0A7-6930D7488F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6C91545-0C4B-3EBD-B194-E2F286EA21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4B58101-CF4D-B5E5-23EB-1E0BD70B2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D5EB5-11FF-4433-B05B-D95FFC746CD7}" type="datetimeFigureOut">
              <a:rPr lang="pl-PL" smtClean="0"/>
              <a:t>18.08.2024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4A54D44-FBEC-5AB8-68B3-72FFAA292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7B1B514-79B8-56D9-AEB3-1656345A2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B70C-D633-4696-817E-49F489BC62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6085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BFC818-1C81-C7F3-C8EA-735A24823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75BAD7D-B76A-4811-9EC4-BB817F0B1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8BD8F4-A2F5-9DEA-D77E-849BB3AC4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D5EB5-11FF-4433-B05B-D95FFC746CD7}" type="datetimeFigureOut">
              <a:rPr lang="pl-PL" smtClean="0"/>
              <a:t>18.08.2024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1A2FF0B-0039-FF1C-D1E5-7259E2041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E869140-4787-56DD-1AC8-D6DB9274E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B70C-D633-4696-817E-49F489BC62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47194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AED9674D-F0E7-B5DF-2EA5-7939A4013F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5A6BE7B-B80C-2729-0227-BE34464855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26917C3-4ED9-9358-73D9-00A2779C3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D5EB5-11FF-4433-B05B-D95FFC746CD7}" type="datetimeFigureOut">
              <a:rPr lang="pl-PL" smtClean="0"/>
              <a:t>18.08.2024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231E46A-C704-CDEA-B1E3-34AFF682E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8B261CC-2BBC-8FE8-0303-B74E00B36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B70C-D633-4696-817E-49F489BC62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0465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A85C0EB4-2A2E-7024-E40A-55059A5DA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51FC14C-CE48-C369-088B-DB3F375C4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E8D8DD5-A059-E21B-2324-0827895520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D5EB5-11FF-4433-B05B-D95FFC746CD7}" type="datetimeFigureOut">
              <a:rPr lang="pl-PL" smtClean="0"/>
              <a:t>18.08.2024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341E046-7674-670B-4A24-1A8D338007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8C8155B-23EE-D1D5-82CC-07849B0CA3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6B70C-D633-4696-817E-49F489BC62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9938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8">
            <a:extLst>
              <a:ext uri="{FF2B5EF4-FFF2-40B4-BE49-F238E27FC236}">
                <a16:creationId xmlns:a16="http://schemas.microsoft.com/office/drawing/2014/main" id="{D19F7815-3AA2-7679-26F4-A63338C8B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668" y="4843169"/>
            <a:ext cx="12196668" cy="2016059"/>
            <a:chOff x="-4668" y="4843169"/>
            <a:chExt cx="12196668" cy="201605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56154CE-3587-5C44-2A6B-1FE49B302C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-4668" y="4843169"/>
              <a:ext cx="12196668" cy="2015947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0">
              <a:extLst>
                <a:ext uri="{FF2B5EF4-FFF2-40B4-BE49-F238E27FC236}">
                  <a16:creationId xmlns:a16="http://schemas.microsoft.com/office/drawing/2014/main" id="{3E7A46DB-98C4-E666-AEC5-DF8B5DD9E7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4668" y="4844400"/>
              <a:ext cx="10565988" cy="2014828"/>
            </a:xfrm>
            <a:prstGeom prst="rect">
              <a:avLst/>
            </a:prstGeom>
            <a:gradFill flip="none" rotWithShape="1">
              <a:gsLst>
                <a:gs pos="3000">
                  <a:schemeClr val="accent2"/>
                </a:gs>
                <a:gs pos="40000">
                  <a:schemeClr val="accent2">
                    <a:alpha val="0"/>
                  </a:schemeClr>
                </a:gs>
              </a:gsLst>
              <a:lin ang="17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9F8962A-028A-2EBA-FBCF-F9B0334400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4668" y="4843170"/>
              <a:ext cx="10309010" cy="2006799"/>
            </a:xfrm>
            <a:prstGeom prst="rect">
              <a:avLst/>
            </a:prstGeom>
            <a:gradFill>
              <a:gsLst>
                <a:gs pos="0">
                  <a:schemeClr val="accent5">
                    <a:alpha val="76000"/>
                  </a:schemeClr>
                </a:gs>
                <a:gs pos="67000">
                  <a:schemeClr val="accent2">
                    <a:alpha val="0"/>
                  </a:schemeClr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2">
              <a:extLst>
                <a:ext uri="{FF2B5EF4-FFF2-40B4-BE49-F238E27FC236}">
                  <a16:creationId xmlns:a16="http://schemas.microsoft.com/office/drawing/2014/main" id="{2F139663-D7C2-5898-E610-2183584AC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105876" y="4851203"/>
              <a:ext cx="8086124" cy="2006797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0"/>
                    <a:alpha val="36000"/>
                  </a:schemeClr>
                </a:gs>
                <a:gs pos="45000">
                  <a:schemeClr val="accent5">
                    <a:alpha val="0"/>
                  </a:schemeClr>
                </a:gs>
              </a:gsLst>
              <a:lin ang="4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3" name="Podtytuł 2">
            <a:extLst>
              <a:ext uri="{FF2B5EF4-FFF2-40B4-BE49-F238E27FC236}">
                <a16:creationId xmlns:a16="http://schemas.microsoft.com/office/drawing/2014/main" id="{0C4E511A-6A5A-3707-B4D0-29F81D07BC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9314" y="4833257"/>
            <a:ext cx="9352178" cy="2016712"/>
          </a:xfrm>
        </p:spPr>
        <p:txBody>
          <a:bodyPr anchor="t">
            <a:normAutofit/>
          </a:bodyPr>
          <a:lstStyle/>
          <a:p>
            <a:endParaRPr lang="pl-PL" sz="2800" dirty="0">
              <a:solidFill>
                <a:srgbClr val="FFFFFF"/>
              </a:solidFill>
            </a:endParaRPr>
          </a:p>
          <a:p>
            <a:r>
              <a:rPr lang="pl-PL" sz="2800" dirty="0">
                <a:solidFill>
                  <a:srgbClr val="FFFFFF"/>
                </a:solidFill>
              </a:rPr>
              <a:t>Magdalena Odrzywolska – </a:t>
            </a:r>
            <a:r>
              <a:rPr lang="pl-PL" sz="2800" dirty="0" err="1">
                <a:solidFill>
                  <a:srgbClr val="FFFFFF"/>
                </a:solidFill>
              </a:rPr>
              <a:t>Hasiec</a:t>
            </a:r>
            <a:endParaRPr lang="pl-PL" sz="2800" dirty="0">
              <a:solidFill>
                <a:srgbClr val="FFFFFF"/>
              </a:solidFill>
            </a:endParaRPr>
          </a:p>
          <a:p>
            <a:r>
              <a:rPr lang="pl-PL" sz="2800" dirty="0">
                <a:solidFill>
                  <a:srgbClr val="FFFFFF"/>
                </a:solidFill>
              </a:rPr>
              <a:t>Katarzyna </a:t>
            </a:r>
            <a:r>
              <a:rPr lang="pl-PL" sz="2800" dirty="0" err="1">
                <a:solidFill>
                  <a:srgbClr val="FFFFFF"/>
                </a:solidFill>
              </a:rPr>
              <a:t>Warańska</a:t>
            </a:r>
            <a:endParaRPr lang="pl-PL" sz="2800" dirty="0">
              <a:solidFill>
                <a:srgbClr val="FFFFFF"/>
              </a:solidFill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8F8C211-DDB7-B178-EAB2-8A91B1E282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0508" y="905456"/>
            <a:ext cx="9690984" cy="1744378"/>
          </a:xfrm>
          <a:prstGeom prst="rect">
            <a:avLst/>
          </a:prstGeom>
          <a:noFill/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00C55581-3B34-0B36-2937-675DEC61B3E3}"/>
              </a:ext>
            </a:extLst>
          </p:cNvPr>
          <p:cNvSpPr txBox="1"/>
          <p:nvPr/>
        </p:nvSpPr>
        <p:spPr>
          <a:xfrm>
            <a:off x="4445618" y="3341915"/>
            <a:ext cx="32960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>
                <a:latin typeface="Arial" panose="020B0604020202020204" pitchFamily="34" charset="0"/>
                <a:cs typeface="Arial" panose="020B0604020202020204" pitchFamily="34" charset="0"/>
              </a:rPr>
              <a:t>JOB SHADOWING</a:t>
            </a:r>
          </a:p>
          <a:p>
            <a:pPr algn="ctr"/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Malaga 2024</a:t>
            </a:r>
          </a:p>
        </p:txBody>
      </p:sp>
    </p:spTree>
    <p:extLst>
      <p:ext uri="{BB962C8B-B14F-4D97-AF65-F5344CB8AC3E}">
        <p14:creationId xmlns:p14="http://schemas.microsoft.com/office/powerpoint/2010/main" val="3492401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965C71F-82FC-D4A1-546B-32BEA6382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pl-PL" b="1">
                <a:latin typeface="Arial" panose="020B0604020202020204" pitchFamily="34" charset="0"/>
                <a:cs typeface="Arial" panose="020B0604020202020204" pitchFamily="34" charset="0"/>
              </a:rPr>
              <a:t>PROJEKT</a:t>
            </a:r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C4D4699-BDC6-E5B1-8409-FF060F63D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5124586" cy="3843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b="1" dirty="0"/>
              <a:t>„Nasze zagraniczne inspiracje zawodowe” </a:t>
            </a:r>
          </a:p>
          <a:p>
            <a:pPr marL="0" indent="0">
              <a:buNone/>
            </a:pPr>
            <a:endParaRPr lang="pl-PL" sz="2000" b="1" dirty="0"/>
          </a:p>
          <a:p>
            <a:pPr marL="0" indent="0">
              <a:buNone/>
            </a:pPr>
            <a:r>
              <a:rPr lang="pl-PL" sz="2000" dirty="0"/>
              <a:t>o numerze 2023-1-PL01-KA121- VET000132889 współfinansowany przez Unię Europejską </a:t>
            </a:r>
          </a:p>
          <a:p>
            <a:pPr marL="0" indent="0">
              <a:buNone/>
            </a:pPr>
            <a:r>
              <a:rPr lang="pl-PL" sz="2000" dirty="0"/>
              <a:t>realizowany w Zespole Szkół Kształcenia Ustawicznego w Rzeszowie</a:t>
            </a:r>
          </a:p>
          <a:p>
            <a:pPr marL="0" indent="0">
              <a:buNone/>
            </a:pPr>
            <a:r>
              <a:rPr lang="pl-PL" sz="2000" dirty="0"/>
              <a:t>od 01.06.2023 do 31.08.2024. Dofinansowanie projektu z UE: 57 381,00 EUR</a:t>
            </a:r>
          </a:p>
        </p:txBody>
      </p:sp>
      <p:pic>
        <p:nvPicPr>
          <p:cNvPr id="5" name="Obraz 4" descr="Obraz zawierający roślina, Jukka, na wolnym powietrzu, drzewo&#10;&#10;Opis wygenerowany automatycznie">
            <a:extLst>
              <a:ext uri="{FF2B5EF4-FFF2-40B4-BE49-F238E27FC236}">
                <a16:creationId xmlns:a16="http://schemas.microsoft.com/office/drawing/2014/main" id="{27AD5A18-140B-90C1-F149-2A428FE5FC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4" b="8117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4982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0A1E0707-4985-454B-ACE0-4855BB558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965C71F-82FC-D4A1-546B-32BEA6382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27" y="609599"/>
            <a:ext cx="3686174" cy="1322888"/>
          </a:xfrm>
        </p:spPr>
        <p:txBody>
          <a:bodyPr>
            <a:normAutofit/>
          </a:bodyPr>
          <a:lstStyle/>
          <a:p>
            <a:r>
              <a:rPr lang="pl-PL" sz="3100" b="1">
                <a:latin typeface="Arial" panose="020B0604020202020204" pitchFamily="34" charset="0"/>
                <a:cs typeface="Arial" panose="020B0604020202020204" pitchFamily="34" charset="0"/>
              </a:rPr>
              <a:t>TERMIN I MIEJSCE POBYTU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C4D4699-BDC6-E5B1-8409-FF060F63D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426" y="2194101"/>
            <a:ext cx="3686173" cy="3973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700" dirty="0">
                <a:cs typeface="Arial" panose="020B0604020202020204" pitchFamily="34" charset="0"/>
              </a:rPr>
              <a:t>13</a:t>
            </a:r>
            <a:r>
              <a:rPr lang="pl-PL" sz="1700" b="0" i="0" u="none" strike="noStrike" baseline="0" dirty="0">
                <a:cs typeface="Arial" panose="020B0604020202020204" pitchFamily="34" charset="0"/>
              </a:rPr>
              <a:t>.05 – 17.05.2024 r. </a:t>
            </a:r>
          </a:p>
          <a:p>
            <a:pPr marL="0" indent="0">
              <a:buNone/>
            </a:pPr>
            <a:r>
              <a:rPr lang="pl-PL" sz="1700" b="0" i="0" u="none" strike="noStrike" baseline="0" dirty="0">
                <a:cs typeface="Arial" panose="020B0604020202020204" pitchFamily="34" charset="0"/>
              </a:rPr>
              <a:t>wraz z grupą 24 uczniów </a:t>
            </a:r>
          </a:p>
          <a:p>
            <a:pPr marL="0" indent="0">
              <a:buNone/>
            </a:pPr>
            <a:r>
              <a:rPr lang="pl-PL" sz="1700" b="0" i="0" u="none" strike="noStrike" baseline="0" dirty="0">
                <a:cs typeface="Arial" panose="020B0604020202020204" pitchFamily="34" charset="0"/>
              </a:rPr>
              <a:t>(12 z Technikum Architektury krajobrazu i 12 z Technikum Geodezyjnego)</a:t>
            </a:r>
          </a:p>
          <a:p>
            <a:pPr marL="0" indent="0">
              <a:buNone/>
            </a:pPr>
            <a:r>
              <a:rPr lang="pl-PL" sz="1700" b="0" i="0" u="none" strike="noStrike" baseline="0" dirty="0">
                <a:cs typeface="Arial" panose="020B0604020202020204" pitchFamily="34" charset="0"/>
              </a:rPr>
              <a:t>i nauczycieli/opiekunów ZSKU Rzeszów przebywałyśmy w Maladze </a:t>
            </a:r>
          </a:p>
          <a:p>
            <a:pPr marL="0" indent="0">
              <a:buNone/>
            </a:pPr>
            <a:r>
              <a:rPr lang="pl-PL" sz="1700" b="0" i="0" u="none" strike="noStrike" baseline="0" dirty="0">
                <a:cs typeface="Arial" panose="020B0604020202020204" pitchFamily="34" charset="0"/>
              </a:rPr>
              <a:t>na stażu typu: </a:t>
            </a:r>
            <a:r>
              <a:rPr lang="pl-PL" sz="1700" b="0" i="0" u="none" strike="noStrike" baseline="0" dirty="0" err="1">
                <a:cs typeface="Arial" panose="020B0604020202020204" pitchFamily="34" charset="0"/>
              </a:rPr>
              <a:t>job</a:t>
            </a:r>
            <a:r>
              <a:rPr lang="pl-PL" sz="1700" b="0" i="0" u="none" strike="noStrike" baseline="0" dirty="0">
                <a:cs typeface="Arial" panose="020B0604020202020204" pitchFamily="34" charset="0"/>
              </a:rPr>
              <a:t> </a:t>
            </a:r>
            <a:r>
              <a:rPr lang="pl-PL" sz="1700" b="0" i="0" u="none" strike="noStrike" baseline="0" dirty="0" err="1">
                <a:cs typeface="Arial" panose="020B0604020202020204" pitchFamily="34" charset="0"/>
              </a:rPr>
              <a:t>shadowing</a:t>
            </a:r>
            <a:r>
              <a:rPr lang="pl-PL" sz="1700" b="0" i="0" u="none" strike="noStrike" baseline="0" dirty="0">
                <a:cs typeface="Arial" panose="020B0604020202020204" pitchFamily="34" charset="0"/>
              </a:rPr>
              <a:t> w ramach projektu Erasmus+ </a:t>
            </a:r>
          </a:p>
          <a:p>
            <a:pPr marL="0" indent="0">
              <a:buNone/>
            </a:pPr>
            <a:r>
              <a:rPr lang="pl-PL" sz="1700" dirty="0">
                <a:cs typeface="Arial" panose="020B0604020202020204" pitchFamily="34" charset="0"/>
              </a:rPr>
              <a:t>„Nasze zagraniczne inspiracje zawodowe” </a:t>
            </a:r>
            <a:r>
              <a:rPr lang="pl-PL" sz="1700" b="0" i="0" u="none" strike="noStrike" baseline="0" dirty="0">
                <a:cs typeface="Arial" panose="020B0604020202020204" pitchFamily="34" charset="0"/>
              </a:rPr>
              <a:t>współfinansowanego przez Unię Europejską</a:t>
            </a:r>
            <a:endParaRPr lang="pl-PL" sz="1700" dirty="0">
              <a:cs typeface="Arial" panose="020B0604020202020204" pitchFamily="34" charset="0"/>
            </a:endParaRPr>
          </a:p>
        </p:txBody>
      </p:sp>
      <p:pic>
        <p:nvPicPr>
          <p:cNvPr id="18" name="Obraz 17" descr="Obraz zawierający roślina, na wolnym powietrzu, wegetacja, Roślina lądowa&#10;&#10;Opis wygenerowany automatycznie">
            <a:extLst>
              <a:ext uri="{FF2B5EF4-FFF2-40B4-BE49-F238E27FC236}">
                <a16:creationId xmlns:a16="http://schemas.microsoft.com/office/drawing/2014/main" id="{BFD57B14-A325-866B-F1DB-32F22F90BD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2" r="3" b="10476"/>
          <a:stretch/>
        </p:blipFill>
        <p:spPr>
          <a:xfrm rot="5400000">
            <a:off x="4624096" y="2040199"/>
            <a:ext cx="4710330" cy="2777599"/>
          </a:xfrm>
          <a:prstGeom prst="rect">
            <a:avLst/>
          </a:prstGeom>
        </p:spPr>
      </p:pic>
      <p:pic>
        <p:nvPicPr>
          <p:cNvPr id="7" name="Obraz 6" descr="Obraz zawierający na wolnym powietrzu, ubrania, okulary, osoba&#10;&#10;Opis wygenerowany automatycznie">
            <a:extLst>
              <a:ext uri="{FF2B5EF4-FFF2-40B4-BE49-F238E27FC236}">
                <a16:creationId xmlns:a16="http://schemas.microsoft.com/office/drawing/2014/main" id="{F18A0221-8236-46BD-E7FD-D472BD6A6A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5" r="3" b="3"/>
          <a:stretch/>
        </p:blipFill>
        <p:spPr>
          <a:xfrm>
            <a:off x="8673211" y="1073835"/>
            <a:ext cx="2777601" cy="471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843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65C71F-82FC-D4A1-546B-32BEA6382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NABYTE KOMPETENCJE</a:t>
            </a:r>
            <a:b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I UMIEJĘTNOŚCI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C4D4699-BDC6-E5B1-8409-FF060F63D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621" y="2057401"/>
            <a:ext cx="11083983" cy="4800599"/>
          </a:xfrm>
        </p:spPr>
        <p:txBody>
          <a:bodyPr>
            <a:normAutofit fontScale="32500" lnSpcReduction="20000"/>
          </a:bodyPr>
          <a:lstStyle/>
          <a:p>
            <a:pPr algn="l"/>
            <a:endParaRPr lang="pl-PL" sz="1800" b="0" i="0" u="none" strike="noStrike" baseline="0" dirty="0">
              <a:solidFill>
                <a:srgbClr val="000000"/>
              </a:solidFill>
              <a:latin typeface="Arimo" panose="020B0604020202020204" pitchFamily="34" charset="0"/>
            </a:endParaRPr>
          </a:p>
          <a:p>
            <a:pPr marL="0" indent="0" algn="just">
              <a:buNone/>
            </a:pPr>
            <a:endParaRPr lang="pl-PL" sz="4500" b="0" i="0" u="none" strike="noStrike" baseline="0" dirty="0">
              <a:latin typeface="Arimo" panose="020B0604020202020204" pitchFamily="34" charset="0"/>
            </a:endParaRPr>
          </a:p>
          <a:p>
            <a:pPr algn="just"/>
            <a:r>
              <a:rPr lang="pl-PL" sz="7400" i="0" u="none" strike="noStrike" baseline="0" dirty="0">
                <a:cs typeface="Arial" panose="020B0604020202020204" pitchFamily="34" charset="0"/>
              </a:rPr>
              <a:t>Wymiana doświadczeń z nauczycielami, pracownikami firm ogrodniczych na temat różnic i podobieństw w edukacji oraz w prowadzeniu firm w Polsce i Hiszpanii.</a:t>
            </a:r>
          </a:p>
          <a:p>
            <a:pPr algn="just"/>
            <a:r>
              <a:rPr lang="pl-PL" sz="7400" i="0" u="none" strike="noStrike" baseline="0" dirty="0">
                <a:cs typeface="Arial" panose="020B0604020202020204" pitchFamily="34" charset="0"/>
              </a:rPr>
              <a:t>Rozwijanie kompetencji językowych.</a:t>
            </a:r>
          </a:p>
          <a:p>
            <a:pPr algn="just"/>
            <a:r>
              <a:rPr lang="pl-PL" sz="7400" i="0" u="none" strike="noStrike" baseline="0" dirty="0">
                <a:cs typeface="Arial" panose="020B0604020202020204" pitchFamily="34" charset="0"/>
              </a:rPr>
              <a:t>Obserwowanie specjalistów pracujących na określonym stanowisku pracy w różnych firmach związanych z branżą architektury krajobrazu – w tym w centrach ogrodniczych i szkółkach roślin ozdobnych</a:t>
            </a:r>
          </a:p>
          <a:p>
            <a:pPr algn="just"/>
            <a:r>
              <a:rPr lang="pl-PL" sz="7400" i="0" u="none" strike="noStrike" baseline="0" dirty="0">
                <a:cs typeface="Arial" panose="020B0604020202020204" pitchFamily="34" charset="0"/>
              </a:rPr>
              <a:t>Obserwowanie uczniów Technikum nr 12 z ZSKU Rzeszów podczas szkolenia praktycznego przy pracach związanych z pomiarami geodezyjnymi, dendrologicznymi tworzeniem podkładów </a:t>
            </a:r>
            <a:r>
              <a:rPr lang="pl-PL" sz="7400" i="0" u="none" strike="noStrike" baseline="0" dirty="0" err="1">
                <a:cs typeface="Arial" panose="020B0604020202020204" pitchFamily="34" charset="0"/>
              </a:rPr>
              <a:t>geodyzyjnych</a:t>
            </a:r>
            <a:r>
              <a:rPr lang="pl-PL" sz="7400" i="0" u="none" strike="noStrike" baseline="0" dirty="0">
                <a:cs typeface="Arial" panose="020B0604020202020204" pitchFamily="34" charset="0"/>
              </a:rPr>
              <a:t> w programie AutoCAD – wcześniej mierzonego terenu oraz wykonywaniem w AutoCAD projektów zieleni parku miejskiego w Maladze</a:t>
            </a:r>
          </a:p>
        </p:txBody>
      </p:sp>
    </p:spTree>
    <p:extLst>
      <p:ext uri="{BB962C8B-B14F-4D97-AF65-F5344CB8AC3E}">
        <p14:creationId xmlns:p14="http://schemas.microsoft.com/office/powerpoint/2010/main" val="325089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FFCDD23B-75C8-427B-BD08-53C8156CD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braz 6" descr="Obraz zawierający ubrania, osoba, na wolnym powietrzu, donica&#10;&#10;Opis wygenerowany automatycznie">
            <a:extLst>
              <a:ext uri="{FF2B5EF4-FFF2-40B4-BE49-F238E27FC236}">
                <a16:creationId xmlns:a16="http://schemas.microsoft.com/office/drawing/2014/main" id="{B901E75F-11A5-2AE0-672E-2E9D0AF9E0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6" r="-1" b="6605"/>
          <a:stretch/>
        </p:blipFill>
        <p:spPr>
          <a:xfrm>
            <a:off x="-1" y="190"/>
            <a:ext cx="8128855" cy="5291194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AFFC87AC-C919-4FE5-BAC3-39509E00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64" y="5282206"/>
            <a:ext cx="12192264" cy="1163844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11000"/>
                </a:schemeClr>
              </a:gs>
              <a:gs pos="100000">
                <a:srgbClr val="000000">
                  <a:alpha val="77000"/>
                </a:srgb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5282206"/>
            <a:ext cx="12191998" cy="158648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965C71F-82FC-D4A1-546B-32BEA6382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5" y="5635366"/>
            <a:ext cx="7091299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FOTOREL</a:t>
            </a:r>
            <a:r>
              <a:rPr lang="pl-PL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</a:t>
            </a: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CJA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5282206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Obraz 14" descr="Obraz zawierający ubrania, osoba, Ludzka twarz, ściana&#10;&#10;Opis wygenerowany automatycznie">
            <a:extLst>
              <a:ext uri="{FF2B5EF4-FFF2-40B4-BE49-F238E27FC236}">
                <a16:creationId xmlns:a16="http://schemas.microsoft.com/office/drawing/2014/main" id="{F884A1A3-47A5-71AB-65AC-E1B22B2C14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0" b="1"/>
          <a:stretch/>
        </p:blipFill>
        <p:spPr>
          <a:xfrm rot="5400000">
            <a:off x="7514735" y="614121"/>
            <a:ext cx="5291384" cy="406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18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65C71F-82FC-D4A1-546B-32BEA6382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814" y="424544"/>
            <a:ext cx="10918371" cy="2213203"/>
          </a:xfrm>
        </p:spPr>
        <p:txBody>
          <a:bodyPr>
            <a:norm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WIZYTA  w szkole – CESHMA </a:t>
            </a:r>
            <a:b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Centro de </a:t>
            </a:r>
            <a:r>
              <a:rPr lang="pl-PL" b="1" dirty="0" err="1">
                <a:latin typeface="Arial" panose="020B0604020202020204" pitchFamily="34" charset="0"/>
                <a:cs typeface="Arial" panose="020B0604020202020204" pitchFamily="34" charset="0"/>
              </a:rPr>
              <a:t>Estudios</a:t>
            </a: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b="1" dirty="0" err="1">
                <a:latin typeface="Arial" panose="020B0604020202020204" pitchFamily="34" charset="0"/>
                <a:cs typeface="Arial" panose="020B0604020202020204" pitchFamily="34" charset="0"/>
              </a:rPr>
              <a:t>Superiores</a:t>
            </a: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pl-PL" b="1" dirty="0" err="1">
                <a:latin typeface="Arial" panose="020B0604020202020204" pitchFamily="34" charset="0"/>
                <a:cs typeface="Arial" panose="020B0604020202020204" pitchFamily="34" charset="0"/>
              </a:rPr>
              <a:t>Hosteleria</a:t>
            </a: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 de Malaga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C4D4699-BDC6-E5B1-8409-FF060F63D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642" y="2694666"/>
            <a:ext cx="7505701" cy="3900261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endParaRPr lang="pl-PL" sz="1800" b="0" i="0" u="none" strike="noStrike" baseline="0" dirty="0">
              <a:solidFill>
                <a:srgbClr val="000000"/>
              </a:solidFill>
              <a:latin typeface="HK Grotesk"/>
            </a:endParaRPr>
          </a:p>
          <a:p>
            <a:pPr algn="just"/>
            <a:r>
              <a:rPr lang="pl-PL" sz="8000" dirty="0">
                <a:solidFill>
                  <a:srgbClr val="000000"/>
                </a:solidFill>
                <a:latin typeface="HK Grotesk"/>
              </a:rPr>
              <a:t>T</a:t>
            </a:r>
            <a:r>
              <a:rPr lang="pl-PL" sz="8000" b="0" i="0" u="none" strike="noStrike" baseline="0" dirty="0">
                <a:solidFill>
                  <a:srgbClr val="000000"/>
                </a:solidFill>
                <a:latin typeface="HK Grotesk"/>
              </a:rPr>
              <a:t>o prywatna szkoła wyższa, położona w samym centrum Malagi</a:t>
            </a:r>
            <a:endParaRPr lang="pl-PL" sz="8000" dirty="0">
              <a:solidFill>
                <a:srgbClr val="000000"/>
              </a:solidFill>
              <a:latin typeface="HK Grotesk"/>
            </a:endParaRPr>
          </a:p>
          <a:p>
            <a:pPr algn="just"/>
            <a:r>
              <a:rPr lang="pl-PL" sz="8000" b="0" i="0" u="none" strike="noStrike" baseline="0" dirty="0">
                <a:solidFill>
                  <a:srgbClr val="000000"/>
                </a:solidFill>
                <a:latin typeface="HK Grotesk"/>
              </a:rPr>
              <a:t>Szkoli i prowadzi kursy indywidualne oraz grupowe na bardzo wysokim poziomie we wszystkich szc</a:t>
            </a:r>
            <a:r>
              <a:rPr lang="pl-PL" sz="8000" dirty="0">
                <a:solidFill>
                  <a:srgbClr val="000000"/>
                </a:solidFill>
                <a:latin typeface="HK Grotesk"/>
              </a:rPr>
              <a:t>zeblach hotelarstwa: od gotowania przez cukiernictwo do zarządzania restauracją i hotelem</a:t>
            </a:r>
            <a:endParaRPr lang="pl-PL" sz="8000" b="0" i="0" u="none" strike="noStrike" baseline="0" dirty="0">
              <a:solidFill>
                <a:srgbClr val="000000"/>
              </a:solidFill>
              <a:latin typeface="HK Grotesk"/>
            </a:endParaRPr>
          </a:p>
          <a:p>
            <a:pPr algn="just"/>
            <a:r>
              <a:rPr lang="pl-PL" sz="8000" b="0" i="0" u="none" strike="noStrike" baseline="0" dirty="0">
                <a:solidFill>
                  <a:srgbClr val="000000"/>
                </a:solidFill>
                <a:latin typeface="HK Grotesk"/>
              </a:rPr>
              <a:t>CESHMA łączy naukę </a:t>
            </a:r>
            <a:r>
              <a:rPr lang="pl-PL" sz="8000" dirty="0">
                <a:solidFill>
                  <a:srgbClr val="000000"/>
                </a:solidFill>
                <a:latin typeface="HK Grotesk"/>
              </a:rPr>
              <a:t>z </a:t>
            </a:r>
            <a:r>
              <a:rPr lang="pl-PL" sz="8000" b="0" i="0" u="none" strike="noStrike" baseline="0" dirty="0">
                <a:solidFill>
                  <a:srgbClr val="000000"/>
                </a:solidFill>
                <a:latin typeface="HK Grotesk"/>
              </a:rPr>
              <a:t>praktyką poprzez rozwijanie metody projektów na trzech szczeblach: teoria, praktyka, która połączona jest z zewnętrznymi praktykami zawodowymi w  wysokiej klasy placówkach </a:t>
            </a:r>
            <a:r>
              <a:rPr lang="pl-PL" sz="8000" b="0" i="0" u="none" strike="noStrike" baseline="0" dirty="0" err="1">
                <a:solidFill>
                  <a:srgbClr val="000000"/>
                </a:solidFill>
                <a:latin typeface="HK Grotesk"/>
              </a:rPr>
              <a:t>restauracyjno</a:t>
            </a:r>
            <a:r>
              <a:rPr lang="pl-PL" sz="8000" b="0" i="0" u="none" strike="noStrike" baseline="0" dirty="0">
                <a:solidFill>
                  <a:srgbClr val="000000"/>
                </a:solidFill>
                <a:latin typeface="HK Grotesk"/>
              </a:rPr>
              <a:t> – hotelarskich.</a:t>
            </a:r>
          </a:p>
          <a:p>
            <a:pPr algn="just"/>
            <a:r>
              <a:rPr lang="pl-PL" sz="8000" dirty="0">
                <a:solidFill>
                  <a:srgbClr val="000000"/>
                </a:solidFill>
                <a:latin typeface="HK Grotesk"/>
              </a:rPr>
              <a:t>Szkoła wykorzystuje innowacyjne metody kładąc duży nacisk na rozwój osobisty i zawodowy studentów i kursantów. Zajęcia odbywają się </a:t>
            </a:r>
            <a:r>
              <a:rPr lang="pl-PL" sz="8000" b="0" i="0" u="none" strike="noStrike" baseline="0" dirty="0">
                <a:solidFill>
                  <a:srgbClr val="000000"/>
                </a:solidFill>
                <a:latin typeface="HK Grotesk"/>
              </a:rPr>
              <a:t>w salach lekcyjnych do teorii i praktycznej nauki zawodu tak wyposażonych, że mamy wrażenie, że jesteśmy w realnej restauracji, czy hotelu…</a:t>
            </a:r>
            <a:endParaRPr lang="pl-PL" sz="8000" dirty="0"/>
          </a:p>
        </p:txBody>
      </p:sp>
    </p:spTree>
    <p:extLst>
      <p:ext uri="{BB962C8B-B14F-4D97-AF65-F5344CB8AC3E}">
        <p14:creationId xmlns:p14="http://schemas.microsoft.com/office/powerpoint/2010/main" val="2774843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965C71F-82FC-D4A1-546B-32BEA6382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WIZYTA  w </a:t>
            </a:r>
            <a:r>
              <a:rPr lang="en-US" sz="36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szkole</a:t>
            </a:r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– CESHMA </a:t>
            </a:r>
            <a:b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Centro de </a:t>
            </a:r>
            <a:r>
              <a:rPr lang="en-US" sz="36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Estudios</a:t>
            </a:r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Superiores</a:t>
            </a:r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36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Hosteleria</a:t>
            </a:r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Malaga</a:t>
            </a:r>
          </a:p>
        </p:txBody>
      </p:sp>
      <p:pic>
        <p:nvPicPr>
          <p:cNvPr id="23" name="Symbol zastępczy zawartości 22" descr="Obraz zawierający ubrania, obuwie, osoba, dżinsy&#10;&#10;Opis wygenerowany automatycznie">
            <a:extLst>
              <a:ext uri="{FF2B5EF4-FFF2-40B4-BE49-F238E27FC236}">
                <a16:creationId xmlns:a16="http://schemas.microsoft.com/office/drawing/2014/main" id="{E8914793-7954-B1BE-32D6-F12527F04F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0616"/>
          <a:stretch/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25" name="Obraz 24" descr="Obraz zawierający ubrania, osoba, człowiek, stół&#10;&#10;Opis wygenerowany automatycznie">
            <a:extLst>
              <a:ext uri="{FF2B5EF4-FFF2-40B4-BE49-F238E27FC236}">
                <a16:creationId xmlns:a16="http://schemas.microsoft.com/office/drawing/2014/main" id="{780F79C5-1E53-0A85-AFA1-31C51C47BA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18" r="-2" b="-2"/>
          <a:stretch/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306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36">
            <a:extLst>
              <a:ext uri="{FF2B5EF4-FFF2-40B4-BE49-F238E27FC236}">
                <a16:creationId xmlns:a16="http://schemas.microsoft.com/office/drawing/2014/main" id="{38468727-63BE-4191-B4A6-C30C82C0E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965C71F-82FC-D4A1-546B-32BEA6382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12454"/>
            <a:ext cx="2381250" cy="210185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b="1" kern="1200" dirty="0">
                <a:latin typeface="+mj-lt"/>
                <a:ea typeface="+mj-ea"/>
                <a:cs typeface="+mj-cs"/>
              </a:rPr>
              <a:t>WIZYTA  w </a:t>
            </a:r>
            <a:r>
              <a:rPr lang="en-US" sz="2200" b="1" kern="1200" dirty="0" err="1">
                <a:latin typeface="+mj-lt"/>
                <a:ea typeface="+mj-ea"/>
                <a:cs typeface="+mj-cs"/>
              </a:rPr>
              <a:t>szkole</a:t>
            </a:r>
            <a:r>
              <a:rPr lang="en-US" sz="2200" b="1" kern="1200" dirty="0">
                <a:latin typeface="+mj-lt"/>
                <a:ea typeface="+mj-ea"/>
                <a:cs typeface="+mj-cs"/>
              </a:rPr>
              <a:t> – CESHMA </a:t>
            </a:r>
            <a:br>
              <a:rPr lang="en-US" sz="2200" b="1" kern="1200" dirty="0">
                <a:latin typeface="+mj-lt"/>
                <a:ea typeface="+mj-ea"/>
                <a:cs typeface="+mj-cs"/>
              </a:rPr>
            </a:br>
            <a:r>
              <a:rPr lang="en-US" sz="2200" b="1" kern="1200" dirty="0">
                <a:latin typeface="+mj-lt"/>
                <a:ea typeface="+mj-ea"/>
                <a:cs typeface="+mj-cs"/>
              </a:rPr>
              <a:t>Centro de </a:t>
            </a:r>
            <a:r>
              <a:rPr lang="en-US" sz="2200" b="1" kern="1200" dirty="0" err="1">
                <a:latin typeface="+mj-lt"/>
                <a:ea typeface="+mj-ea"/>
                <a:cs typeface="+mj-cs"/>
              </a:rPr>
              <a:t>Estudios</a:t>
            </a:r>
            <a:r>
              <a:rPr lang="en-US" sz="22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200" b="1" kern="1200" dirty="0" err="1">
                <a:latin typeface="+mj-lt"/>
                <a:ea typeface="+mj-ea"/>
                <a:cs typeface="+mj-cs"/>
              </a:rPr>
              <a:t>Superiores</a:t>
            </a:r>
            <a:r>
              <a:rPr lang="en-US" sz="2200" b="1" kern="1200" dirty="0">
                <a:latin typeface="+mj-lt"/>
                <a:ea typeface="+mj-ea"/>
                <a:cs typeface="+mj-cs"/>
              </a:rPr>
              <a:t> de </a:t>
            </a:r>
            <a:r>
              <a:rPr lang="en-US" sz="2200" b="1" kern="1200" dirty="0" err="1">
                <a:latin typeface="+mj-lt"/>
                <a:ea typeface="+mj-ea"/>
                <a:cs typeface="+mj-cs"/>
              </a:rPr>
              <a:t>Hosteleria</a:t>
            </a:r>
            <a:r>
              <a:rPr lang="en-US" sz="2200" b="1" kern="1200" dirty="0">
                <a:latin typeface="+mj-lt"/>
                <a:ea typeface="+mj-ea"/>
                <a:cs typeface="+mj-cs"/>
              </a:rPr>
              <a:t> de Malaga</a:t>
            </a:r>
          </a:p>
        </p:txBody>
      </p:sp>
      <p:sp>
        <p:nvSpPr>
          <p:cNvPr id="43" name="Rectangle 38">
            <a:extLst>
              <a:ext uri="{FF2B5EF4-FFF2-40B4-BE49-F238E27FC236}">
                <a16:creationId xmlns:a16="http://schemas.microsoft.com/office/drawing/2014/main" id="{9D355BB6-1BB8-4828-B246-CFB31742D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3483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A52A9B9-B2B3-46F0-9D53-0EFF9905B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245238" y="145264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Symbol zastępczy zawartości 5" descr="Obraz zawierający meble, w pomieszczeniu, ściana, biurko&#10;&#10;Opis wygenerowany automatycznie">
            <a:extLst>
              <a:ext uri="{FF2B5EF4-FFF2-40B4-BE49-F238E27FC236}">
                <a16:creationId xmlns:a16="http://schemas.microsoft.com/office/drawing/2014/main" id="{5334289A-E495-E675-6498-EA7371138A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4" b="14111"/>
          <a:stretch/>
        </p:blipFill>
        <p:spPr>
          <a:xfrm>
            <a:off x="20" y="2959630"/>
            <a:ext cx="6400781" cy="3898370"/>
          </a:xfrm>
          <a:prstGeom prst="rect">
            <a:avLst/>
          </a:prstGeom>
        </p:spPr>
      </p:pic>
      <p:pic>
        <p:nvPicPr>
          <p:cNvPr id="8" name="Obraz 7" descr="Obraz zawierający Ludzka twarz, tekst, osoba, uśmiech&#10;&#10;Opis wygenerowany automatycznie">
            <a:extLst>
              <a:ext uri="{FF2B5EF4-FFF2-40B4-BE49-F238E27FC236}">
                <a16:creationId xmlns:a16="http://schemas.microsoft.com/office/drawing/2014/main" id="{BA84C759-147F-6323-CE42-8CF010F03A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3"/>
          <a:stretch/>
        </p:blipFill>
        <p:spPr>
          <a:xfrm rot="5400000">
            <a:off x="5962650" y="628650"/>
            <a:ext cx="6857999" cy="560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237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439BCA50-5C8B-4034-853C-B29176644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B018903-3549-4A3B-A9DF-B26757CAA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E5D3F77-D07F-4F7D-97A2-E366830206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C6F5A2D-56A0-4ED7-A3E2-3CF67608FC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A965C71F-82FC-D4A1-546B-32BEA6382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6141" y="415557"/>
            <a:ext cx="8159717" cy="726224"/>
          </a:xfr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WIZYTA  w cent</a:t>
            </a:r>
            <a:r>
              <a:rPr lang="pl-PL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</a:t>
            </a:r>
            <a: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um </a:t>
            </a:r>
            <a:r>
              <a:rPr lang="en-US" sz="22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ogrodniczym</a:t>
            </a:r>
            <a: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szkółce</a:t>
            </a:r>
            <a: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roślin</a:t>
            </a:r>
            <a: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ozdobnych</a:t>
            </a:r>
            <a:endParaRPr lang="en-US" sz="22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Obraz 8" descr="Obraz zawierający na wolnym powietrzu, niebo, ubrania, roślina&#10;&#10;Opis wygenerowany automatycznie">
            <a:extLst>
              <a:ext uri="{FF2B5EF4-FFF2-40B4-BE49-F238E27FC236}">
                <a16:creationId xmlns:a16="http://schemas.microsoft.com/office/drawing/2014/main" id="{BEA39B48-924D-8A27-883C-177810F4D7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9" b="1"/>
          <a:stretch/>
        </p:blipFill>
        <p:spPr>
          <a:xfrm rot="5400000">
            <a:off x="-30262" y="2138464"/>
            <a:ext cx="4752000" cy="358975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4" name="Symbol zastępczy zawartości 3" descr="Obraz zawierający donica, budynek, Kwiatowy wzór, roślina domowa&#10;&#10;Opis wygenerowany automatycznie">
            <a:extLst>
              <a:ext uri="{FF2B5EF4-FFF2-40B4-BE49-F238E27FC236}">
                <a16:creationId xmlns:a16="http://schemas.microsoft.com/office/drawing/2014/main" id="{29D4B2E0-4779-B551-7D3B-ED21D72B52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"/>
          <a:stretch/>
        </p:blipFill>
        <p:spPr>
          <a:xfrm rot="5400000">
            <a:off x="3730140" y="2149397"/>
            <a:ext cx="4752000" cy="356788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7" name="Obraz 6" descr="Obraz zawierający na wolnym powietrzu, ubrania, budynek, dom&#10;&#10;Opis wygenerowany automatycznie">
            <a:extLst>
              <a:ext uri="{FF2B5EF4-FFF2-40B4-BE49-F238E27FC236}">
                <a16:creationId xmlns:a16="http://schemas.microsoft.com/office/drawing/2014/main" id="{ED428972-1E6B-043C-5AF5-403B6F8D447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"/>
          <a:stretch/>
        </p:blipFill>
        <p:spPr>
          <a:xfrm rot="5400000">
            <a:off x="7477882" y="2149539"/>
            <a:ext cx="4752000" cy="35676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4551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965C71F-82FC-D4A1-546B-32BEA6382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830" y="221942"/>
            <a:ext cx="10079787" cy="12772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WIZYTA  w cent</a:t>
            </a:r>
            <a:r>
              <a:rPr lang="pl-PL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um </a:t>
            </a:r>
            <a:r>
              <a:rPr lang="en-US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ogrodniczym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pl-PL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szkółce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roślin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ozdobnych</a:t>
            </a:r>
            <a:endParaRPr lang="en-US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1" name="Obraz 10" descr="Obraz zawierający szklarnia, kwiat, roślina domowa, na wolnym powietrzu&#10;&#10;Opis wygenerowany automatycznie">
            <a:extLst>
              <a:ext uri="{FF2B5EF4-FFF2-40B4-BE49-F238E27FC236}">
                <a16:creationId xmlns:a16="http://schemas.microsoft.com/office/drawing/2014/main" id="{B3708564-4409-03E1-C411-89BF1A84A5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18" r="-2" b="-2"/>
          <a:stretch/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15" name="Symbol zastępczy zawartości 14" descr="Obraz zawierający donica, roślina domowa, kwiat, na wolnym powietrzu&#10;&#10;Opis wygenerowany automatycznie">
            <a:extLst>
              <a:ext uri="{FF2B5EF4-FFF2-40B4-BE49-F238E27FC236}">
                <a16:creationId xmlns:a16="http://schemas.microsoft.com/office/drawing/2014/main" id="{0A998E13-3793-724E-A0C7-8A0CD3BB6C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3" r="-2" b="7753"/>
          <a:stretch/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058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65C71F-82FC-D4A1-546B-32BEA6382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DODATKOWO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C4D4699-BDC6-E5B1-8409-FF060F63D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12971" cy="4351338"/>
          </a:xfrm>
        </p:spPr>
        <p:txBody>
          <a:bodyPr>
            <a:normAutofit/>
          </a:bodyPr>
          <a:lstStyle/>
          <a:p>
            <a:pPr algn="l"/>
            <a:endParaRPr lang="pl-PL" sz="900" b="0" i="0" u="none" strike="noStrike" baseline="0" dirty="0">
              <a:solidFill>
                <a:srgbClr val="000000"/>
              </a:solidFill>
              <a:latin typeface="HK Grotesk"/>
            </a:endParaRPr>
          </a:p>
          <a:p>
            <a:pPr marL="0" indent="0">
              <a:buNone/>
            </a:pPr>
            <a:endParaRPr lang="pl-PL" sz="900" b="0" i="0" u="none" strike="noStrike" baseline="0" dirty="0">
              <a:latin typeface="HK Grotesk"/>
            </a:endParaRPr>
          </a:p>
          <a:p>
            <a:r>
              <a:rPr lang="pl-PL" sz="2400" b="0" i="0" u="none" strike="noStrike" baseline="0" dirty="0">
                <a:latin typeface="HK Grotesk"/>
              </a:rPr>
              <a:t>Poznanie kultury i społeczności Hiszpanii</a:t>
            </a:r>
          </a:p>
          <a:p>
            <a:r>
              <a:rPr lang="pl-PL" sz="2400" b="0" i="0" u="none" strike="noStrike" baseline="0" dirty="0">
                <a:latin typeface="HK Grotesk"/>
              </a:rPr>
              <a:t>oraz przepięknej architektury, sztuki</a:t>
            </a:r>
          </a:p>
          <a:p>
            <a:pPr algn="just"/>
            <a:r>
              <a:rPr lang="pl-PL" sz="2400" dirty="0">
                <a:latin typeface="HK Grotesk"/>
              </a:rPr>
              <a:t>w</a:t>
            </a:r>
            <a:r>
              <a:rPr lang="pl-PL" sz="2400" b="0" i="0" u="none" strike="noStrike" baseline="0" dirty="0">
                <a:latin typeface="HK Grotesk"/>
              </a:rPr>
              <a:t>zbogacenie wiedzy o faunie i florze śródziemnomorskiej – w ogrodach, patiach, parkach i innych przestrzeniach terenów miejskich Malagi i okolic na terenie Andaluzji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202770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Slide Background">
            <a:extLst>
              <a:ext uri="{FF2B5EF4-FFF2-40B4-BE49-F238E27FC236}">
                <a16:creationId xmlns:a16="http://schemas.microsoft.com/office/drawing/2014/main" id="{1575FCDF-9379-4936-90E8-B54AEF483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5C88C0A4-98F7-318B-4605-6A1315589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711607"/>
          </a:xfrm>
          <a:prstGeom prst="rect">
            <a:avLst/>
          </a:prstGeom>
          <a:ln>
            <a:noFill/>
          </a:ln>
          <a:effectLst>
            <a:outerShdw blurRad="254000" dist="127000" dir="546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Obraz 8" descr="Obraz zawierający osoba, na wolnym powietrzu, ubrania, Ludzka twarz&#10;&#10;Opis wygenerowany automatycznie">
            <a:extLst>
              <a:ext uri="{FF2B5EF4-FFF2-40B4-BE49-F238E27FC236}">
                <a16:creationId xmlns:a16="http://schemas.microsoft.com/office/drawing/2014/main" id="{C9A569F4-33C6-A049-AC6B-D0C14A9B87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97" b="-3"/>
          <a:stretch/>
        </p:blipFill>
        <p:spPr>
          <a:xfrm rot="5400000">
            <a:off x="-509139" y="2220745"/>
            <a:ext cx="5146391" cy="4128118"/>
          </a:xfrm>
          <a:prstGeom prst="rect">
            <a:avLst/>
          </a:prstGeom>
        </p:spPr>
      </p:pic>
      <p:pic>
        <p:nvPicPr>
          <p:cNvPr id="4" name="Symbol zastępczy zawartości 3" descr="Obraz zawierający na wolnym powietrzu, osoba, ubrania, niebo&#10;&#10;Opis wygenerowany automatycznie">
            <a:extLst>
              <a:ext uri="{FF2B5EF4-FFF2-40B4-BE49-F238E27FC236}">
                <a16:creationId xmlns:a16="http://schemas.microsoft.com/office/drawing/2014/main" id="{724632A6-853C-DFF2-F68E-625167BACC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"/>
          <a:stretch/>
        </p:blipFill>
        <p:spPr>
          <a:xfrm>
            <a:off x="4128117" y="1711609"/>
            <a:ext cx="3446387" cy="2565474"/>
          </a:xfrm>
          <a:prstGeom prst="rect">
            <a:avLst/>
          </a:prstGeom>
        </p:spPr>
      </p:pic>
      <p:pic>
        <p:nvPicPr>
          <p:cNvPr id="11" name="Obraz 10" descr="Obraz zawierający ubrania, osoba, w pomieszczeniu, computer&#10;&#10;Opis wygenerowany automatycznie">
            <a:extLst>
              <a:ext uri="{FF2B5EF4-FFF2-40B4-BE49-F238E27FC236}">
                <a16:creationId xmlns:a16="http://schemas.microsoft.com/office/drawing/2014/main" id="{585928E4-7145-5D4E-B1E9-9DC6AB238D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"/>
          <a:stretch/>
        </p:blipFill>
        <p:spPr>
          <a:xfrm>
            <a:off x="4128116" y="4277083"/>
            <a:ext cx="3446387" cy="2580917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F342D2C9-0F5D-3109-D1AE-C1484DC4EEB9}"/>
              </a:ext>
            </a:extLst>
          </p:cNvPr>
          <p:cNvSpPr txBox="1"/>
          <p:nvPr/>
        </p:nvSpPr>
        <p:spPr>
          <a:xfrm>
            <a:off x="8182660" y="2265908"/>
            <a:ext cx="3340555" cy="40377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FOTORELACJA</a:t>
            </a:r>
          </a:p>
        </p:txBody>
      </p:sp>
    </p:spTree>
    <p:extLst>
      <p:ext uri="{BB962C8B-B14F-4D97-AF65-F5344CB8AC3E}">
        <p14:creationId xmlns:p14="http://schemas.microsoft.com/office/powerpoint/2010/main" val="2335591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4F7B9026-36AD-42E4-B172-8D68F3A33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9" name="Obraz 18" descr="Obraz zawierający na wolnym powietrzu, niebo, budynek, kwiat&#10;&#10;Opis wygenerowany automatycznie">
            <a:extLst>
              <a:ext uri="{FF2B5EF4-FFF2-40B4-BE49-F238E27FC236}">
                <a16:creationId xmlns:a16="http://schemas.microsoft.com/office/drawing/2014/main" id="{107075E6-4253-57D6-6F7E-B083903902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5" r="-3" b="3446"/>
          <a:stretch/>
        </p:blipFill>
        <p:spPr>
          <a:xfrm rot="5400000">
            <a:off x="-1168120" y="1532364"/>
            <a:ext cx="6514565" cy="3793268"/>
          </a:xfrm>
          <a:prstGeom prst="rect">
            <a:avLst/>
          </a:prstGeom>
        </p:spPr>
      </p:pic>
      <p:pic>
        <p:nvPicPr>
          <p:cNvPr id="10" name="Obraz 9" descr="Obraz zawierający na wolnym powietrzu, drzewo, budynek, kwiat&#10;&#10;Opis wygenerowany automatycznie">
            <a:extLst>
              <a:ext uri="{FF2B5EF4-FFF2-40B4-BE49-F238E27FC236}">
                <a16:creationId xmlns:a16="http://schemas.microsoft.com/office/drawing/2014/main" id="{992B110B-8F7C-B67C-5642-B0024A08E7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42" r="-3" b="4812"/>
          <a:stretch/>
        </p:blipFill>
        <p:spPr>
          <a:xfrm rot="5400000">
            <a:off x="2838717" y="1517536"/>
            <a:ext cx="6514565" cy="3822924"/>
          </a:xfrm>
          <a:prstGeom prst="rect">
            <a:avLst/>
          </a:prstGeom>
        </p:spPr>
      </p:pic>
      <p:pic>
        <p:nvPicPr>
          <p:cNvPr id="6" name="Symbol zastępczy zawartości 5" descr="Obraz zawierający roślina, kwiat, płatek kwiatu, fioletowy&#10;&#10;Opis wygenerowany automatycznie">
            <a:extLst>
              <a:ext uri="{FF2B5EF4-FFF2-40B4-BE49-F238E27FC236}">
                <a16:creationId xmlns:a16="http://schemas.microsoft.com/office/drawing/2014/main" id="{987D55B2-C275-94F6-EEDF-A6720726A66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46" r="-3" b="-3"/>
          <a:stretch/>
        </p:blipFill>
        <p:spPr>
          <a:xfrm rot="5400000">
            <a:off x="6830253" y="1529495"/>
            <a:ext cx="6514565" cy="379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68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965C71F-82FC-D4A1-546B-32BEA6382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DZIĘKUJ</a:t>
            </a:r>
            <a:r>
              <a:rPr lang="pl-PL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</a:t>
            </a:r>
            <a: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MY ZA UWAGĘ</a:t>
            </a:r>
          </a:p>
        </p:txBody>
      </p:sp>
      <p:pic>
        <p:nvPicPr>
          <p:cNvPr id="4" name="Symbol zastępczy zawartości 3" descr="Obraz zawierający na wolnym powietrzu, niebo, ubrania, osoba&#10;&#10;Opis wygenerowany automatycznie">
            <a:extLst>
              <a:ext uri="{FF2B5EF4-FFF2-40B4-BE49-F238E27FC236}">
                <a16:creationId xmlns:a16="http://schemas.microsoft.com/office/drawing/2014/main" id="{EB5CC9D8-5AE6-B9FA-EDBA-097B7F9FD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316" y="885073"/>
            <a:ext cx="6780700" cy="508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4766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418</Words>
  <Application>Microsoft Office PowerPoint</Application>
  <PresentationFormat>Panoramiczny</PresentationFormat>
  <Paragraphs>44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0" baseType="lpstr">
      <vt:lpstr>Arial</vt:lpstr>
      <vt:lpstr>Arimo</vt:lpstr>
      <vt:lpstr>Calibri</vt:lpstr>
      <vt:lpstr>Calibri Light</vt:lpstr>
      <vt:lpstr>HK Grotesk</vt:lpstr>
      <vt:lpstr>Motyw pakietu Office</vt:lpstr>
      <vt:lpstr>Prezentacja programu PowerPoint</vt:lpstr>
      <vt:lpstr>PROJEKT</vt:lpstr>
      <vt:lpstr>TERMIN I MIEJSCE POBYTU</vt:lpstr>
      <vt:lpstr>NABYTE KOMPETENCJE I UMIEJĘTNOŚCI</vt:lpstr>
      <vt:lpstr>FOTORELACJA</vt:lpstr>
      <vt:lpstr>WIZYTA  w szkole – CESHMA  Centro de Estudios Superiores de Hosteleria de Malaga</vt:lpstr>
      <vt:lpstr>WIZYTA  w szkole – CESHMA  Centro de Estudios Superiores de Hosteleria de Malaga</vt:lpstr>
      <vt:lpstr>WIZYTA  w szkole – CESHMA  Centro de Estudios Superiores de Hosteleria de Malaga</vt:lpstr>
      <vt:lpstr>WIZYTA  w centrum ogrodniczym i szkółce roślin ozdobnych</vt:lpstr>
      <vt:lpstr>WIZYTA  w centrum ogrodniczym  i szkółce roślin ozdobnych</vt:lpstr>
      <vt:lpstr>DODATKOWO</vt:lpstr>
      <vt:lpstr>Prezentacja programu PowerPoint</vt:lpstr>
      <vt:lpstr>Prezentacja programu PowerPoint</vt:lpstr>
      <vt:lpstr>DZIĘKUJEMY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Magdalena Odrzywolska-Hasiec</dc:creator>
  <cp:lastModifiedBy>Izabela Sagan</cp:lastModifiedBy>
  <cp:revision>12</cp:revision>
  <dcterms:created xsi:type="dcterms:W3CDTF">2024-06-10T10:21:48Z</dcterms:created>
  <dcterms:modified xsi:type="dcterms:W3CDTF">2024-08-18T16:11:43Z</dcterms:modified>
</cp:coreProperties>
</file>