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57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3282" y="1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0BB303-0484-1B55-07C9-CF2DA7BA3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F080588-34BC-81FA-A54A-BAE2341624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BA318CA-81B6-867A-466C-2BBF983D4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6A5F6B-BC43-5215-185F-3C75809D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F79E7-7820-2D94-6993-30B847CD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639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537C43-809A-3F69-C566-5FFBD0C9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5B0AD8-5362-C00C-B9C4-A395DEF08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472F26D-CB1D-379E-C58B-AEB02666E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EB20F57-BF67-BEF4-D84C-388840B8B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EA3BD3-36F3-B602-253E-9675195A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578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EA37F4-BE71-AAE8-BBBA-3DC0ABB2A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D5FC5A2-719D-4E92-457A-8AD2921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AFD20E-54D6-426E-CFE2-197E557D0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33D625-E1C8-954C-0CAE-E23348F0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1C2FD5-5108-1BD1-94CB-4020EC39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470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6D76A2-B0AD-92B5-52A5-E81D3A32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E84FE7-EB13-364A-2BAC-5EF828D4D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9D22632-FE6D-2739-2392-E9DCDA10C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4FD7014-E049-578C-F455-56A931CAE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3A5A738-928B-3327-50DD-B16318AE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B70FC74-B441-B7C9-53F4-B72DC462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259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3870D6-98E1-1D10-F746-562A9FD2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B05FD9-0146-468C-2CAE-6B824A0F3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58A23DF-1AFC-AD1B-8212-419F5AAFC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AF5364E-6932-8C5E-4D38-91062C630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C2A0DD8-FD64-DBF9-B4F1-696D2785FB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1A5FEBE-B87B-4618-AFB9-2CA6A26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DE8AB78-A6D1-26CC-DA5B-CC6DA476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44FC131-300D-AC8C-5A19-F3202CA7B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1521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C102A4-9CD2-A433-17FC-F6177B96C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D73E8D9-F29A-3973-170C-48DE09E80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E6BD905-CEB3-E315-BF49-FE561E48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97785E9-EAB7-17F0-B9E3-1FF6CF15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604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D7D173F-F481-0E84-3170-EE6989C3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F058D19-13B9-6ED0-4093-D15E31C5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4C4E937-3A1E-1433-4C7E-1EB2FFC5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07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F182D-EB24-898E-ED4F-60E0CD75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3AF785-EBDF-1E71-AD1B-2A0F0112D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E3C5A3-B5F4-7852-EA93-A3C1481E1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7298425-5396-F4D0-8F7E-3A55A5741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A0578-EAA1-99F3-573D-1CCE909B6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14A20C3-EBF6-5354-B2FB-5BEEC9B95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282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75C6BE-A5BC-ACFE-EE0E-2AF0885A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F432EC8-1A0E-4842-0A92-1EA1858038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F51D84C-E58E-3DDD-EA11-AF2B6DEFC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AB2628-A009-FA95-159D-B8EE3EE0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DDEF9C2-F81B-B7B8-2E0B-8A1EB5FEE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E01A713-881B-589D-7CDD-22E82538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6232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1D4AFA-52D5-2E28-4547-C2B8A275F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2F4DAE8-A7ED-9FB1-F9B5-FE3CA9E67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725D244-2B0A-9A85-B9AE-A3BBB9351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A29D55-2D78-E01E-499F-310FA12D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D5A2AEB-0D5B-DEDD-3A2C-725EFB1D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0715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A7EAD48-C8E2-9529-40C7-25B22EDD4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FE96368-2316-4508-853A-F61757A36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44E604-C9ED-FD3E-BD45-8E555716D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E1187D-A984-E7F4-B962-1000BFCC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49A93A-887C-85C7-E41C-CA3150491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757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FC34AB8-3661-FC10-CD03-4A4AE6AC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3B80BC-D046-2B15-BF80-BD636B391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50AF75-0B36-0AEE-5CC4-047BE551C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4284E1-F570-4645-B988-FE632409C013}" type="datetimeFigureOut">
              <a:rPr lang="pl-PL" smtClean="0"/>
              <a:t>08.06.2024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C004B7-8B1D-38FC-DCC0-84FBBF37B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13CAEA-E0CC-3A68-6EF4-F3B62AB59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DBC07-6FB1-4957-8A96-A443463620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63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2A64FC-0292-EE8F-4DA3-49B7E8F2F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3887" y="1463713"/>
            <a:ext cx="9144000" cy="2387600"/>
          </a:xfrm>
        </p:spPr>
        <p:txBody>
          <a:bodyPr/>
          <a:lstStyle/>
          <a:p>
            <a:r>
              <a:rPr lang="pl-PL" dirty="0"/>
              <a:t>PREZENTACJA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D1AF479-D4C5-BCAC-0595-D12663B01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3917" y="3801734"/>
            <a:ext cx="9144000" cy="1655762"/>
          </a:xfrm>
        </p:spPr>
        <p:txBody>
          <a:bodyPr/>
          <a:lstStyle/>
          <a:p>
            <a:r>
              <a:rPr lang="pl-PL" dirty="0"/>
              <a:t>MALAGA</a:t>
            </a:r>
          </a:p>
          <a:p>
            <a:endParaRPr lang="pl-PL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3B6301F-AEB0-4AD4-8216-E7F925962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Obraz 1">
            <a:extLst>
              <a:ext uri="{FF2B5EF4-FFF2-40B4-BE49-F238E27FC236}">
                <a16:creationId xmlns:a16="http://schemas.microsoft.com/office/drawing/2014/main" id="{E16F724E-E835-414F-9F0F-251D8D78F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740"/>
            <a:ext cx="12691774" cy="226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235AB75-8339-9CE0-13F2-F153CDB1F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2015"/>
            <a:ext cx="1255183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 </a:t>
            </a:r>
            <a:r>
              <a:rPr kumimoji="0" lang="pl-PL" altLang="pl-PL" sz="147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475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Nasze zagraniczne inspiracje zawodowe</a:t>
            </a:r>
            <a:r>
              <a:rPr kumimoji="0" lang="pl-PL" altLang="pl-PL" sz="147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47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numerze </a:t>
            </a:r>
            <a:r>
              <a:rPr kumimoji="0" lang="pl-PL" altLang="pl-PL" sz="147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2023-1-PL01-KA121-VET-000132889 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łfinansowany przez Unię Europejską</a:t>
            </a:r>
            <a:r>
              <a:rPr kumimoji="0" lang="pl-PL" altLang="pl-PL" sz="147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realizowany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Zespole Szk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ł Kształcenia Ustawicznego w Rzeszowie  od 01.06.2023 do 31.08.2024. 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projektu z UE: 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57 381,00 </a:t>
            </a:r>
            <a:r>
              <a:rPr kumimoji="0" lang="pl-PL" altLang="pl-PL" sz="1475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EUR.</a:t>
            </a:r>
            <a:endParaRPr kumimoji="0" lang="pl-PL" altLang="pl-PL" sz="1475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06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1C2AAA-3D5C-C52B-A47E-EFDC712F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204020203" pitchFamily="34" charset="0"/>
              </a:rPr>
              <a:t>GIBRALTAR Pod względem kulturowym i turystycznym, wycieczka techników geodetów na Gibraltar w ramach projektu Erasmus+ była niezwykle bogata i różnorodna. Gibraltar, będący brytyjskim terytorium zamorskim, oferuje unikalne połączenie wpływów brytyjskich i hiszpańskich, co tworzy fascynujący </a:t>
            </a:r>
            <a:r>
              <a:rPr lang="pl-PL" sz="1800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204020203" pitchFamily="34" charset="0"/>
              </a:rPr>
              <a:t>miks</a:t>
            </a:r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204020203" pitchFamily="34" charset="0"/>
              </a:rPr>
              <a:t> kulturowy. </a:t>
            </a:r>
            <a:b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15005665-4E2F-C56D-ACAB-6E0B46ECD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3538"/>
            <a:ext cx="4197809" cy="5594462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4BEC57A4-6557-5C84-ADCC-8DB36BE79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057" y="1518256"/>
            <a:ext cx="4005995" cy="5339744"/>
          </a:xfrm>
          <a:prstGeom prst="rect">
            <a:avLst/>
          </a:prstGeom>
        </p:spPr>
      </p:pic>
      <p:sp>
        <p:nvSpPr>
          <p:cNvPr id="39" name="Symbol zastępczy zawartości 38">
            <a:extLst>
              <a:ext uri="{FF2B5EF4-FFF2-40B4-BE49-F238E27FC236}">
                <a16:creationId xmlns:a16="http://schemas.microsoft.com/office/drawing/2014/main" id="{F6534679-0EE8-AD16-D8F0-B1147415B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4113" y="1690688"/>
            <a:ext cx="7318829" cy="3999820"/>
          </a:xfrm>
        </p:spPr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8267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7D0E94-3D9E-E9CA-E7CC-512CFF76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Technicy geodeci mieli okazję zanurzyć się w lokalnej kulturze, która jest mozaiką tradycji i zwyczajów. Spacerując po Gibraltarze, można było zauważyć charakterystyczne elementy architektury brytyjskiej, takie jak czerwone budki telefoniczne i puby, ale również wpływy hiszpańskie, widoczne w kuchni i języku. </a:t>
            </a:r>
            <a:b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53" name="Obraz 52" descr="Obraz zawierający ubrania, osoba, obuwie, człowiek&#10;&#10;Opis wygenerowany automatycznie">
            <a:extLst>
              <a:ext uri="{FF2B5EF4-FFF2-40B4-BE49-F238E27FC236}">
                <a16:creationId xmlns:a16="http://schemas.microsoft.com/office/drawing/2014/main" id="{1EA02F7D-9FEB-B579-61E0-144DC6FBA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8" y="1323760"/>
            <a:ext cx="11727543" cy="5418125"/>
          </a:xfrm>
          <a:prstGeom prst="rect">
            <a:avLst/>
          </a:prstGeom>
        </p:spPr>
      </p:pic>
      <p:sp>
        <p:nvSpPr>
          <p:cNvPr id="63" name="Symbol zastępczy zawartości 62">
            <a:extLst>
              <a:ext uri="{FF2B5EF4-FFF2-40B4-BE49-F238E27FC236}">
                <a16:creationId xmlns:a16="http://schemas.microsoft.com/office/drawing/2014/main" id="{926D017D-8D79-C581-77FA-63F399313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89343" y="258082"/>
            <a:ext cx="10515600" cy="4351338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8056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230BD1-0864-C938-9FD7-1C71FA86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Gibraltar to nie tylko historyczne i kulturowe atrakcje, ale również wspaniałe miejsca turystyczne, które geodeci mieli okazję zwiedzić. Jednym z najbardziej niezapomnianych punktów programu była wizyta na Skale Gibraltarskiej, znanej ze swoich wspaniałych widoków i rezerwatu przyrody. Spacerując po Skałach, mogli podziwiać panoramę Gibraltaru, a przy dobrej pogodzie także wybrzeże Afryki. Rezerwat Przyrody Upper Rock to także dom dla słynnych małp magotów, jedynych wolno żyjących małp w Europie. Obserwowanie tych zwierząt w ich naturalnym środowisku było niezwykle interesującym doświadczeniem. </a:t>
            </a:r>
            <a:endParaRPr lang="pl-PL" dirty="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8EC40950-FEE2-3EE8-BF30-59C6E211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99" y="3207657"/>
            <a:ext cx="2735324" cy="3650343"/>
          </a:xfrm>
          <a:prstGeom prst="rect">
            <a:avLst/>
          </a:prstGeom>
        </p:spPr>
      </p:pic>
      <p:pic>
        <p:nvPicPr>
          <p:cNvPr id="26" name="Obraz 25" descr="Obraz zawierający na wolnym powietrzu, niebo, ubrania, chmura&#10;&#10;Opis wygenerowany automatycznie">
            <a:extLst>
              <a:ext uri="{FF2B5EF4-FFF2-40B4-BE49-F238E27FC236}">
                <a16:creationId xmlns:a16="http://schemas.microsoft.com/office/drawing/2014/main" id="{38D7421D-8D67-3608-59A8-A462FE656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77" y="4319645"/>
            <a:ext cx="5494275" cy="2538355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C451EFDA-EB67-FF3F-4769-3B0601BB9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25007"/>
            <a:ext cx="6096000" cy="2752344"/>
          </a:xfrm>
          <a:prstGeom prst="rect">
            <a:avLst/>
          </a:prstGeom>
        </p:spPr>
      </p:pic>
      <p:sp>
        <p:nvSpPr>
          <p:cNvPr id="33" name="Symbol zastępczy zawartości 32">
            <a:extLst>
              <a:ext uri="{FF2B5EF4-FFF2-40B4-BE49-F238E27FC236}">
                <a16:creationId xmlns:a16="http://schemas.microsoft.com/office/drawing/2014/main" id="{C61357E8-BD67-D941-0C36-95CE5BFC4989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 flipV="1">
            <a:off x="10581105" y="5959247"/>
            <a:ext cx="1886665" cy="1152752"/>
          </a:xfrm>
        </p:spPr>
        <p:txBody>
          <a:bodyPr>
            <a:normAutofit/>
          </a:bodyPr>
          <a:lstStyle/>
          <a:p>
            <a:r>
              <a:rPr lang="pl-PL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6512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12AAAB-89C6-DF2B-1293-8CC3B51F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Kolejną atrakcją była wizyta w jaskiniach St. </a:t>
            </a:r>
            <a:r>
              <a:rPr lang="pl-PL" sz="1800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Michael's</a:t>
            </a:r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 </a:t>
            </a:r>
            <a:r>
              <a:rPr lang="pl-PL" sz="1800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Cave</a:t>
            </a:r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, gdzie geodeci mogli zobaczyć spektakularne formacje skalne, podziwiać wspaniały pokaz </a:t>
            </a:r>
            <a:r>
              <a:rPr lang="pl-PL" sz="1800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światel</a:t>
            </a:r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 który dodaje uroku temu miejscu oraz dowiedzieli się więcej o geologii tego regionu. </a:t>
            </a:r>
            <a:endParaRPr lang="pl-PL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F93BC18F-752E-11AD-0FFC-817D07606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3987"/>
            <a:ext cx="5938685" cy="4454013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22882CE4-D89F-87C3-BB1F-869EE0913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219" y="3067665"/>
            <a:ext cx="5053781" cy="3790335"/>
          </a:xfrm>
          <a:prstGeom prst="rect">
            <a:avLst/>
          </a:prstGeom>
        </p:spPr>
      </p:pic>
      <p:sp>
        <p:nvSpPr>
          <p:cNvPr id="25" name="Symbol zastępczy zawartości 24">
            <a:extLst>
              <a:ext uri="{FF2B5EF4-FFF2-40B4-BE49-F238E27FC236}">
                <a16:creationId xmlns:a16="http://schemas.microsoft.com/office/drawing/2014/main" id="{959F55A7-2815-271D-1E2E-B5749075C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0658" y="1875971"/>
            <a:ext cx="3777342" cy="132556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6622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06EF31-B660-DF89-EAE7-9223E7744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fontAlgn="base"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Poniedziałek 20.05 podczas projektu Erasmus+, zaczął się dla części osób z grupy techników geodetów wcześnie rano, gdyż wyruszyli na plażę </a:t>
            </a:r>
            <a:r>
              <a:rPr lang="pl-PL" sz="1800" dirty="0" err="1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Malagueta</a:t>
            </a:r>
            <a:r>
              <a:rPr lang="pl-PL" sz="1800" dirty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Noto Sans" panose="020B0502040504020204" pitchFamily="34" charset="0"/>
              </a:rPr>
              <a:t> w Maladze, aby obejrzeć wschód słońca. Przybyli tam jeszcze przed świtem.</a:t>
            </a:r>
            <a:b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D7E21CA-3A33-20A0-D7CF-2A9341635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57400"/>
            <a:ext cx="6400800" cy="48006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D675ECE-7915-7011-15A0-FA1D90795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903" y="1088571"/>
            <a:ext cx="4328354" cy="576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06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6899A1-E67E-A98C-1086-7BFBE4048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Muzeum Motoryzacji i Mody w Maladze</a:t>
            </a:r>
            <a:r>
              <a:rPr lang="pl-PL" sz="1600" dirty="0">
                <a:effectLst/>
              </a:rPr>
              <a:t>. Geodeci z dużym zainteresowaniem zwiedzali wystawę, która łączyła w sobie historię motoryzacji z różnymi epokami mody. Przy każdym eksponacie można było dostrzec tabliczki z ciekawostkami. W muzeum znajdowały się pojazdy oraz stroje których zobaczenie w Polsce jest praktycznie niemożliwe, począwszy od zabytkowych samochodów, takich jak luksusowe modele Rolls-</a:t>
            </a:r>
            <a:r>
              <a:rPr lang="pl-PL" sz="1600" dirty="0" err="1">
                <a:effectLst/>
              </a:rPr>
              <a:t>Royce</a:t>
            </a:r>
            <a:r>
              <a:rPr lang="pl-PL" sz="1600" dirty="0">
                <a:effectLst/>
              </a:rPr>
              <a:t> i Bentley.</a:t>
            </a:r>
            <a:endParaRPr lang="pl-PL" sz="1600" dirty="0"/>
          </a:p>
        </p:txBody>
      </p:sp>
      <p:pic>
        <p:nvPicPr>
          <p:cNvPr id="13" name="Symbol zastępczy zawartości 12" descr="Obraz zawierający w pomieszczeniu, Pojazd lądowy, pojazd, koło&#10;&#10;Opis wygenerowany automatycznie">
            <a:extLst>
              <a:ext uri="{FF2B5EF4-FFF2-40B4-BE49-F238E27FC236}">
                <a16:creationId xmlns:a16="http://schemas.microsoft.com/office/drawing/2014/main" id="{AE39A6E1-B986-3C7B-A622-8A84AFBD3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5801784" cy="4351338"/>
          </a:xfrm>
          <a:prstGeom prst="rect">
            <a:avLst/>
          </a:prstGeom>
        </p:spPr>
      </p:pic>
      <p:pic>
        <p:nvPicPr>
          <p:cNvPr id="28" name="Obraz 27" descr="Obraz zawierający Pojazd lądowy, pojazd, obuwie, ubrania">
            <a:extLst>
              <a:ext uri="{FF2B5EF4-FFF2-40B4-BE49-F238E27FC236}">
                <a16:creationId xmlns:a16="http://schemas.microsoft.com/office/drawing/2014/main" id="{098A8EB3-30B6-E451-C90D-D7F849C3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969" y="1516626"/>
            <a:ext cx="4006031" cy="534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04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A924B4-C27D-F1A8-D15A-98B2350C9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219075"/>
            <a:ext cx="10515600" cy="1325563"/>
          </a:xfrm>
        </p:spPr>
        <p:txBody>
          <a:bodyPr>
            <a:normAutofit/>
          </a:bodyPr>
          <a:lstStyle/>
          <a:p>
            <a:r>
              <a:rPr lang="pl-PL" sz="1400" dirty="0">
                <a:solidFill>
                  <a:srgbClr val="000000"/>
                </a:solidFill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U</a:t>
            </a:r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nikatowe kreacje modowe z różnych dekad</a:t>
            </a:r>
            <a:r>
              <a:rPr lang="pl-PL" sz="1400" dirty="0">
                <a:effectLst/>
              </a:rPr>
              <a:t>, od takich projektantów jak: Dior, Chanel oraz Dolce and </a:t>
            </a:r>
            <a:r>
              <a:rPr lang="pl-PL" sz="1400" dirty="0" err="1">
                <a:effectLst/>
              </a:rPr>
              <a:t>Gabbana</a:t>
            </a:r>
            <a:r>
              <a:rPr lang="pl-PL" sz="1400" dirty="0">
                <a:effectLst/>
              </a:rPr>
              <a:t>.</a:t>
            </a:r>
            <a:endParaRPr lang="pl-PL" sz="1400" dirty="0"/>
          </a:p>
        </p:txBody>
      </p:sp>
      <p:pic>
        <p:nvPicPr>
          <p:cNvPr id="5" name="Symbol zastępczy zawartości 4" descr="Obraz zawierający w pomieszczeniu, Akcesoria modowe, korona, ściana">
            <a:extLst>
              <a:ext uri="{FF2B5EF4-FFF2-40B4-BE49-F238E27FC236}">
                <a16:creationId xmlns:a16="http://schemas.microsoft.com/office/drawing/2014/main" id="{3B741878-869A-1E95-E9DE-BEEA6BD7D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268" y="3689351"/>
            <a:ext cx="4224866" cy="3168649"/>
          </a:xfrm>
        </p:spPr>
      </p:pic>
      <p:pic>
        <p:nvPicPr>
          <p:cNvPr id="7" name="Obraz 6" descr="Obraz zawierający obuwie, ubrania, w pomieszczeniu, osoba&#10;&#10;Opis wygenerowany automatycznie">
            <a:extLst>
              <a:ext uri="{FF2B5EF4-FFF2-40B4-BE49-F238E27FC236}">
                <a16:creationId xmlns:a16="http://schemas.microsoft.com/office/drawing/2014/main" id="{92CEF419-F48F-3FCB-447D-FDF9AA06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200"/>
            <a:ext cx="3742268" cy="2806701"/>
          </a:xfrm>
          <a:prstGeom prst="rect">
            <a:avLst/>
          </a:prstGeom>
        </p:spPr>
      </p:pic>
      <p:pic>
        <p:nvPicPr>
          <p:cNvPr id="9" name="Obraz 8" descr="Obraz zawierający w pomieszczeniu, ściana, waza, sztuka&#10;&#10;Opis wygenerowany automatycznie">
            <a:extLst>
              <a:ext uri="{FF2B5EF4-FFF2-40B4-BE49-F238E27FC236}">
                <a16:creationId xmlns:a16="http://schemas.microsoft.com/office/drawing/2014/main" id="{F56DC984-AF53-5103-37E2-6BA47FE20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34" y="1993900"/>
            <a:ext cx="4224866" cy="316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0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2E09FA-2765-FF57-3F9A-646A7EDCA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0" y="0"/>
            <a:ext cx="10515600" cy="1325563"/>
          </a:xfrm>
        </p:spPr>
        <p:txBody>
          <a:bodyPr>
            <a:normAutofit/>
          </a:bodyPr>
          <a:lstStyle/>
          <a:p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Szczególną uwagę przyciągnęła kolekcja samochodów z lat </a:t>
            </a:r>
            <a:r>
              <a:rPr lang="pl-PL" sz="1400" dirty="0">
                <a:effectLst/>
              </a:rPr>
              <a:t>50. i 60., które były synonimem elegancji i nowoczesności swoich czasów.</a:t>
            </a:r>
            <a:endParaRPr lang="pl-PL" sz="1400" dirty="0"/>
          </a:p>
        </p:txBody>
      </p:sp>
      <p:pic>
        <p:nvPicPr>
          <p:cNvPr id="5" name="Symbol zastępczy zawartości 4" descr="Obraz zawierający Pojazd lądowy, koło, pojazd, w pomieszczeniu&#10;&#10;Opis wygenerowany automatycznie">
            <a:extLst>
              <a:ext uri="{FF2B5EF4-FFF2-40B4-BE49-F238E27FC236}">
                <a16:creationId xmlns:a16="http://schemas.microsoft.com/office/drawing/2014/main" id="{8289D59C-7C4C-7D1E-6CCB-0A90B2055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417" y="1062217"/>
            <a:ext cx="3922723" cy="2942042"/>
          </a:xfrm>
        </p:spPr>
      </p:pic>
      <p:pic>
        <p:nvPicPr>
          <p:cNvPr id="7" name="Obraz 6" descr="Obraz zawierający pojazd, Pojazd lądowy, koło, opona&#10;&#10;Opis wygenerowany automatycznie">
            <a:extLst>
              <a:ext uri="{FF2B5EF4-FFF2-40B4-BE49-F238E27FC236}">
                <a16:creationId xmlns:a16="http://schemas.microsoft.com/office/drawing/2014/main" id="{98AA4646-227E-F536-426F-F5F114F0A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6" y="1122951"/>
            <a:ext cx="3841744" cy="2881308"/>
          </a:xfrm>
          <a:prstGeom prst="rect">
            <a:avLst/>
          </a:prstGeom>
        </p:spPr>
      </p:pic>
      <p:pic>
        <p:nvPicPr>
          <p:cNvPr id="9" name="Obraz 8" descr="Obraz zawierający koło, pojazd, Pojazd lądowy, opona&#10;&#10;Opis wygenerowany automatycznie">
            <a:extLst>
              <a:ext uri="{FF2B5EF4-FFF2-40B4-BE49-F238E27FC236}">
                <a16:creationId xmlns:a16="http://schemas.microsoft.com/office/drawing/2014/main" id="{086F59CF-C925-3EAD-83A5-DEF160B85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73" y="4037019"/>
            <a:ext cx="3761308" cy="2820981"/>
          </a:xfrm>
          <a:prstGeom prst="rect">
            <a:avLst/>
          </a:prstGeom>
        </p:spPr>
      </p:pic>
      <p:pic>
        <p:nvPicPr>
          <p:cNvPr id="11" name="Obraz 10" descr="Obraz zawierający koło, Pojazd lądowy, pojazd, Klasyczny samochód&#10;&#10;Opis wygenerowany automatycznie">
            <a:extLst>
              <a:ext uri="{FF2B5EF4-FFF2-40B4-BE49-F238E27FC236}">
                <a16:creationId xmlns:a16="http://schemas.microsoft.com/office/drawing/2014/main" id="{9D2C910B-8A1D-4853-9B54-E63686EC0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3998"/>
            <a:ext cx="3761309" cy="282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38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A8393A-8EC7-2CA0-BF67-9624484C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Pierwszym etapem </a:t>
            </a:r>
            <a:r>
              <a:rPr lang="pl-PL" sz="1400" dirty="0" err="1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wyzity</a:t>
            </a:r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 w </a:t>
            </a:r>
            <a:r>
              <a:rPr lang="pl-PL" sz="1400" dirty="0" err="1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Nerji</a:t>
            </a:r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 był </a:t>
            </a:r>
            <a:r>
              <a:rPr lang="pl-PL" sz="1400" dirty="0" err="1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Balcón</a:t>
            </a:r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 de Europa</a:t>
            </a:r>
            <a:r>
              <a:rPr lang="pl-PL" sz="1400" dirty="0">
                <a:effectLst/>
              </a:rPr>
              <a:t>, skąd wszyscy mogli podziwiać zapierające dech w piersiach widoki na morze i okoliczne klify.</a:t>
            </a:r>
            <a:endParaRPr lang="pl-PL" sz="1400" dirty="0"/>
          </a:p>
        </p:txBody>
      </p:sp>
      <p:pic>
        <p:nvPicPr>
          <p:cNvPr id="7" name="Obraz 6" descr="Obraz zawierający niebo, na wolnym powietrzu, osoba, obuwie&#10;&#10;Opis wygenerowany automatycznie">
            <a:extLst>
              <a:ext uri="{FF2B5EF4-FFF2-40B4-BE49-F238E27FC236}">
                <a16:creationId xmlns:a16="http://schemas.microsoft.com/office/drawing/2014/main" id="{6C609D1F-6EF8-90AE-320E-D4A540870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8" y="2830285"/>
            <a:ext cx="5370286" cy="4027715"/>
          </a:xfrm>
          <a:prstGeom prst="rect">
            <a:avLst/>
          </a:prstGeom>
        </p:spPr>
      </p:pic>
      <p:pic>
        <p:nvPicPr>
          <p:cNvPr id="11" name="Obraz 10" descr="Obraz zawierający na wolnym powietrzu, osoba, niebo, ubrania&#10;&#10;Opis wygenerowany automatycznie">
            <a:extLst>
              <a:ext uri="{FF2B5EF4-FFF2-40B4-BE49-F238E27FC236}">
                <a16:creationId xmlns:a16="http://schemas.microsoft.com/office/drawing/2014/main" id="{70552A76-F6D7-204F-C3A2-71CAA1ADF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794001"/>
            <a:ext cx="6095999" cy="4063999"/>
          </a:xfrm>
          <a:prstGeom prst="rect">
            <a:avLst/>
          </a:prstGeom>
        </p:spPr>
      </p:pic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8AF0C60C-09DF-7A62-0C41-D6CD0EAD2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6399" y="2307204"/>
            <a:ext cx="3095171" cy="2243592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2784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F30168-BCE7-8EE9-9E5B-BE2386F9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43" y="0"/>
            <a:ext cx="10515600" cy="1325563"/>
          </a:xfrm>
        </p:spPr>
        <p:txBody>
          <a:bodyPr>
            <a:normAutofit/>
          </a:bodyPr>
          <a:lstStyle/>
          <a:p>
            <a:r>
              <a:rPr lang="pl-PL" sz="1400" dirty="0">
                <a:solidFill>
                  <a:srgbClr val="000000"/>
                </a:solidFill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N</a:t>
            </a:r>
            <a:r>
              <a:rPr lang="pl-PL" sz="1400" dirty="0">
                <a:solidFill>
                  <a:srgbClr val="000000"/>
                </a:solidFill>
                <a:effectLst/>
                <a:latin typeface="inherit"/>
                <a:ea typeface="Aptos" panose="020B0004020202020204" pitchFamily="34" charset="0"/>
                <a:cs typeface="Noto Sans" panose="020B0502040504020204" pitchFamily="34" charset="0"/>
              </a:rPr>
              <a:t>astępnie przeszli urokliwymi uliczkami starego miasta na pobliską plażę gdzie mogli pograć w siatkówkę plażową i trochę odpocząć</a:t>
            </a:r>
            <a:r>
              <a:rPr lang="pl-PL" sz="1400" dirty="0">
                <a:effectLst/>
              </a:rPr>
              <a:t>.</a:t>
            </a:r>
            <a:endParaRPr lang="pl-PL" sz="1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E1A83B-EF26-8E8A-6EC5-2A1EF262C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9075" y="6734627"/>
            <a:ext cx="4040496" cy="1692049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3DBECFA-C5AD-8C67-FD3F-A64E0325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27628"/>
            <a:ext cx="4040495" cy="303037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8DF3727-8E0E-9680-D4A6-724F124D8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155" y="1413234"/>
            <a:ext cx="3629844" cy="544476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54DF72E-4D18-CCDB-CDB2-0B7C12BA1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5495" y="2738932"/>
            <a:ext cx="4191295" cy="279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96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670169-6A01-C239-8CAF-A9A91AAE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7656" y="1262742"/>
            <a:ext cx="555171" cy="210231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F607BA-9E7D-E2D2-0060-3BCC457D9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803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12000" dirty="0"/>
              <a:t>KONIEC</a:t>
            </a:r>
          </a:p>
          <a:p>
            <a:pPr marL="0" indent="0" algn="ctr">
              <a:buNone/>
            </a:pPr>
            <a:r>
              <a:rPr lang="pl-PL" sz="3000" dirty="0"/>
              <a:t>WYKONALI:</a:t>
            </a:r>
            <a:br>
              <a:rPr lang="pl-PL" sz="3000" dirty="0"/>
            </a:br>
            <a:r>
              <a:rPr lang="pl-PL" sz="3000" dirty="0"/>
              <a:t>KACPER BUNDYRA</a:t>
            </a:r>
            <a:br>
              <a:rPr lang="pl-PL" sz="3000" dirty="0"/>
            </a:br>
            <a:r>
              <a:rPr lang="pl-PL" sz="3000" dirty="0"/>
              <a:t>GABRIEL DZIURA</a:t>
            </a:r>
            <a:br>
              <a:rPr lang="pl-PL" sz="3000" dirty="0"/>
            </a:br>
            <a:r>
              <a:rPr lang="pl-PL" sz="3000" dirty="0"/>
              <a:t>MICHAŁ KOWALSKI</a:t>
            </a:r>
          </a:p>
        </p:txBody>
      </p:sp>
    </p:spTree>
    <p:extLst>
      <p:ext uri="{BB962C8B-B14F-4D97-AF65-F5344CB8AC3E}">
        <p14:creationId xmlns:p14="http://schemas.microsoft.com/office/powerpoint/2010/main" val="181206203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676EE73B0FB547A4F431E5E81E2A44" ma:contentTypeVersion="15" ma:contentTypeDescription="Utwórz nowy dokument." ma:contentTypeScope="" ma:versionID="87a0db19a0fe84953320730513195452">
  <xsd:schema xmlns:xsd="http://www.w3.org/2001/XMLSchema" xmlns:xs="http://www.w3.org/2001/XMLSchema" xmlns:p="http://schemas.microsoft.com/office/2006/metadata/properties" xmlns:ns3="a5a33f09-599e-4628-8754-b0cf38da625b" xmlns:ns4="5fe822e0-b5cd-4b2a-9886-56228d454519" targetNamespace="http://schemas.microsoft.com/office/2006/metadata/properties" ma:root="true" ma:fieldsID="8bbe907b717a89f50e5f3928c3428908" ns3:_="" ns4:_="">
    <xsd:import namespace="a5a33f09-599e-4628-8754-b0cf38da625b"/>
    <xsd:import namespace="5fe822e0-b5cd-4b2a-9886-56228d45451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a33f09-599e-4628-8754-b0cf38da62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822e0-b5cd-4b2a-9886-56228d4545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4F1A0B8-0D71-4378-8625-E157FB8C60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a33f09-599e-4628-8754-b0cf38da625b"/>
    <ds:schemaRef ds:uri="5fe822e0-b5cd-4b2a-9886-56228d4545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D88ED9-6B04-449C-B856-41996CD121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A2DB47-2D98-4374-8D8A-A3DDBCABBC11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a5a33f09-599e-4628-8754-b0cf38da625b"/>
    <ds:schemaRef ds:uri="5fe822e0-b5cd-4b2a-9886-56228d45451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461</Words>
  <Application>Microsoft Office PowerPoint</Application>
  <PresentationFormat>Panoramiczny</PresentationFormat>
  <Paragraphs>18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inherit</vt:lpstr>
      <vt:lpstr>Times New Roman</vt:lpstr>
      <vt:lpstr>Motyw pakietu Office</vt:lpstr>
      <vt:lpstr>PREZENTACJA</vt:lpstr>
      <vt:lpstr>GIBRALTAR Pod względem kulturowym i turystycznym, wycieczka techników geodetów na Gibraltar w ramach projektu Erasmus+ była niezwykle bogata i różnorodna. Gibraltar, będący brytyjskim terytorium zamorskim, oferuje unikalne połączenie wpływów brytyjskich i hiszpańskich, co tworzy fascynujący miks kulturowy.  </vt:lpstr>
      <vt:lpstr>Technicy geodeci mieli okazję zanurzyć się w lokalnej kulturze, która jest mozaiką tradycji i zwyczajów. Spacerując po Gibraltarze, można było zauważyć charakterystyczne elementy architektury brytyjskiej, takie jak czerwone budki telefoniczne i puby, ale również wpływy hiszpańskie, widoczne w kuchni i języku.  </vt:lpstr>
      <vt:lpstr>Gibraltar to nie tylko historyczne i kulturowe atrakcje, ale również wspaniałe miejsca turystyczne, które geodeci mieli okazję zwiedzić. Jednym z najbardziej niezapomnianych punktów programu była wizyta na Skale Gibraltarskiej, znanej ze swoich wspaniałych widoków i rezerwatu przyrody. Spacerując po Skałach, mogli podziwiać panoramę Gibraltaru, a przy dobrej pogodzie także wybrzeże Afryki. Rezerwat Przyrody Upper Rock to także dom dla słynnych małp magotów, jedynych wolno żyjących małp w Europie. Obserwowanie tych zwierząt w ich naturalnym środowisku było niezwykle interesującym doświadczeniem. </vt:lpstr>
      <vt:lpstr>Kolejną atrakcją była wizyta w jaskiniach St. Michael's Cave, gdzie geodeci mogli zobaczyć spektakularne formacje skalne, podziwiać wspaniały pokaz światel który dodaje uroku temu miejscu oraz dowiedzieli się więcej o geologii tego regionu. </vt:lpstr>
      <vt:lpstr>Poniedziałek 20.05 podczas projektu Erasmus+, zaczął się dla części osób z grupy techników geodetów wcześnie rano, gdyż wyruszyli na plażę Malagueta w Maladze, aby obejrzeć wschód słońca. Przybyli tam jeszcze przed świtem.   </vt:lpstr>
      <vt:lpstr>Muzeum Motoryzacji i Mody w Maladze. Geodeci z dużym zainteresowaniem zwiedzali wystawę, która łączyła w sobie historię motoryzacji z różnymi epokami mody. Przy każdym eksponacie można było dostrzec tabliczki z ciekawostkami. W muzeum znajdowały się pojazdy oraz stroje których zobaczenie w Polsce jest praktycznie niemożliwe, począwszy od zabytkowych samochodów, takich jak luksusowe modele Rolls-Royce i Bentley.</vt:lpstr>
      <vt:lpstr>Unikatowe kreacje modowe z różnych dekad, od takich projektantów jak: Dior, Chanel oraz Dolce and Gabbana.</vt:lpstr>
      <vt:lpstr>Szczególną uwagę przyciągnęła kolekcja samochodów z lat 50. i 60., które były synonimem elegancji i nowoczesności swoich czasów.</vt:lpstr>
      <vt:lpstr>Pierwszym etapem wyzity w Nerji był Balcón de Europa, skąd wszyscy mogli podziwiać zapierające dech w piersiach widoki na morze i okoliczne klify.</vt:lpstr>
      <vt:lpstr>Następnie przeszli urokliwymi uliczkami starego miasta na pobliską plażę gdzie mogli pograć w siatkówkę plażową i trochę odpocząć.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 Dziura</dc:creator>
  <cp:lastModifiedBy>Gabriel Dziura</cp:lastModifiedBy>
  <cp:revision>3</cp:revision>
  <dcterms:created xsi:type="dcterms:W3CDTF">2024-06-08T13:49:52Z</dcterms:created>
  <dcterms:modified xsi:type="dcterms:W3CDTF">2024-06-08T15:11:19Z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0x010100E1676EE73B0FB547A4F431E5E81E2A44</vt:lpwstr>
  </property>
</Properties>
</file>